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Playfair Display"/>
      <p:regular r:id="rId66"/>
      <p:bold r:id="rId67"/>
      <p:italic r:id="rId68"/>
      <p:boldItalic r:id="rId69"/>
    </p:embeddedFont>
    <p:embeddedFont>
      <p:font typeface="La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0A0AB42-13C3-409D-8D18-32B6A35DD83F}">
  <a:tblStyle styleId="{70A0AB42-13C3-409D-8D18-32B6A35DD8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layfairDispl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layfairDisplay-italic.fntdata"/><Relationship Id="rId23" Type="http://schemas.openxmlformats.org/officeDocument/2006/relationships/slide" Target="slides/slide17.xml"/><Relationship Id="rId67" Type="http://schemas.openxmlformats.org/officeDocument/2006/relationships/font" Target="fonts/PlayfairDispl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layfairDispl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open?id=1Umki4VRa0hggElcAM3A2rcPk8I7AmUPM"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0d9ad6d71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0d9ad6d71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0d9ad6d71_1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0d9ad6d71_1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15117503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15117503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INTRODUCE MYSELF</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I will be talking about fairness</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ASK: How do you define fairness?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15117503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15117503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20km/hr speeding is $472  dollar fine. In finland fine is based off income. A man in finland was caught speeding roughly 22km above the speed limit. Was fined roughly 87,000 AUD.</a:t>
            </a:r>
            <a:endParaRPr/>
          </a:p>
          <a:p>
            <a:pPr indent="-298450" lvl="0" marL="457200" rtl="0" algn="l">
              <a:lnSpc>
                <a:spcPct val="115000"/>
              </a:lnSpc>
              <a:spcBef>
                <a:spcPts val="0"/>
              </a:spcBef>
              <a:spcAft>
                <a:spcPts val="0"/>
              </a:spcAft>
              <a:buSzPts val="1100"/>
              <a:buChar char="-"/>
            </a:pPr>
            <a:r>
              <a:rPr lang="en"/>
              <a:t>Do you think that idea is fair?</a:t>
            </a:r>
            <a:endParaRPr/>
          </a:p>
          <a:p>
            <a:pPr indent="-298450" lvl="0" marL="457200" rtl="0" algn="l">
              <a:lnSpc>
                <a:spcPct val="115000"/>
              </a:lnSpc>
              <a:spcBef>
                <a:spcPts val="0"/>
              </a:spcBef>
              <a:spcAft>
                <a:spcPts val="0"/>
              </a:spcAft>
              <a:buSzPts val="1100"/>
              <a:buChar char="-"/>
            </a:pPr>
            <a:r>
              <a:rPr lang="en"/>
              <a:t>Impact, convienience, why should rich person pay more? Why should rich person be less impacted?</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0d9ad6d71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0d9ad6d71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Fairness is hard to agree on, can vary on many things such as political beliefs. As such can be hard to implement a fair algorithm, and can be easy for it to make unfair decisions.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15117503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15117503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Biases - affect rationality of judgement</a:t>
            </a:r>
            <a:endParaRPr/>
          </a:p>
          <a:p>
            <a:pPr indent="-298450" lvl="0" marL="457200" rtl="0" algn="l">
              <a:lnSpc>
                <a:spcPct val="115000"/>
              </a:lnSpc>
              <a:spcBef>
                <a:spcPts val="0"/>
              </a:spcBef>
              <a:spcAft>
                <a:spcPts val="0"/>
              </a:spcAft>
              <a:buSzPts val="1100"/>
              <a:buChar char="-"/>
            </a:pPr>
            <a:r>
              <a:rPr lang="en"/>
              <a:t>Confirmation bias - seeking/interpreting information that confirms your pre-existing beliefs</a:t>
            </a:r>
            <a:endParaRPr/>
          </a:p>
          <a:p>
            <a:pPr indent="-298450" lvl="0" marL="457200" rtl="0" algn="l">
              <a:lnSpc>
                <a:spcPct val="115000"/>
              </a:lnSpc>
              <a:spcBef>
                <a:spcPts val="0"/>
              </a:spcBef>
              <a:spcAft>
                <a:spcPts val="0"/>
              </a:spcAft>
              <a:buSzPts val="1100"/>
              <a:buChar char="-"/>
            </a:pPr>
            <a:r>
              <a:rPr lang="en"/>
              <a:t>Stereotyping - generalising a group of people</a:t>
            </a:r>
            <a:endParaRPr/>
          </a:p>
          <a:p>
            <a:pPr indent="-298450" lvl="0" marL="457200" rtl="0" algn="l">
              <a:lnSpc>
                <a:spcPct val="115000"/>
              </a:lnSpc>
              <a:spcBef>
                <a:spcPts val="0"/>
              </a:spcBef>
              <a:spcAft>
                <a:spcPts val="0"/>
              </a:spcAft>
              <a:buSzPts val="1100"/>
              <a:buChar char="-"/>
            </a:pPr>
            <a:r>
              <a:rPr lang="en"/>
              <a:t>Identifiable victim effect - offer more aid/lenience to identifiable people</a:t>
            </a:r>
            <a:endParaRPr/>
          </a:p>
          <a:p>
            <a:pPr indent="-298450" lvl="0" marL="457200" rtl="0" algn="l">
              <a:lnSpc>
                <a:spcPct val="115000"/>
              </a:lnSpc>
              <a:spcBef>
                <a:spcPts val="0"/>
              </a:spcBef>
              <a:spcAft>
                <a:spcPts val="0"/>
              </a:spcAft>
              <a:buSzPts val="1100"/>
              <a:buChar char="-"/>
            </a:pPr>
            <a:r>
              <a:rPr lang="en"/>
              <a:t>Bandwagon effect - people do something because other people are doing it, regardless of their belief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15117503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15117503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Racial Bias</a:t>
            </a:r>
            <a:endParaRPr/>
          </a:p>
          <a:p>
            <a:pPr indent="-298450" lvl="0" marL="457200" rtl="0" algn="l">
              <a:lnSpc>
                <a:spcPct val="115000"/>
              </a:lnSpc>
              <a:spcBef>
                <a:spcPts val="0"/>
              </a:spcBef>
              <a:spcAft>
                <a:spcPts val="0"/>
              </a:spcAft>
              <a:buSzPts val="1100"/>
              <a:buChar char="-"/>
            </a:pPr>
            <a:r>
              <a:rPr lang="en"/>
              <a:t>Implicit bias - giving attributes to a person because of their group</a:t>
            </a:r>
            <a:endParaRPr/>
          </a:p>
          <a:p>
            <a:pPr indent="-298450" lvl="0" marL="457200" rtl="0" algn="l">
              <a:lnSpc>
                <a:spcPct val="115000"/>
              </a:lnSpc>
              <a:spcBef>
                <a:spcPts val="0"/>
              </a:spcBef>
              <a:spcAft>
                <a:spcPts val="0"/>
              </a:spcAft>
              <a:buSzPts val="1100"/>
              <a:buChar char="-"/>
            </a:pPr>
            <a:r>
              <a:rPr lang="en"/>
              <a:t>20% black men longer sentence white man</a:t>
            </a:r>
            <a:endParaRPr/>
          </a:p>
          <a:p>
            <a:pPr indent="-298450" lvl="0" marL="457200" rtl="0" algn="l">
              <a:lnSpc>
                <a:spcPct val="115000"/>
              </a:lnSpc>
              <a:spcBef>
                <a:spcPts val="0"/>
              </a:spcBef>
              <a:spcAft>
                <a:spcPts val="0"/>
              </a:spcAft>
              <a:buSzPts val="1100"/>
              <a:buChar char="-"/>
            </a:pPr>
            <a:r>
              <a:rPr lang="en"/>
              <a:t>Judges less lenient sentencing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15117503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15117503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Human emotion</a:t>
            </a:r>
            <a:endParaRPr/>
          </a:p>
          <a:p>
            <a:pPr indent="-298450" lvl="0" marL="457200" rtl="0" algn="l">
              <a:lnSpc>
                <a:spcPct val="115000"/>
              </a:lnSpc>
              <a:spcBef>
                <a:spcPts val="0"/>
              </a:spcBef>
              <a:spcAft>
                <a:spcPts val="0"/>
              </a:spcAft>
              <a:buSzPts val="1100"/>
              <a:buChar char="-"/>
            </a:pPr>
            <a:r>
              <a:rPr lang="en"/>
              <a:t>Powerful, affects our decision making</a:t>
            </a:r>
            <a:endParaRPr/>
          </a:p>
          <a:p>
            <a:pPr indent="-298450" lvl="0" marL="457200" rtl="0" algn="l">
              <a:lnSpc>
                <a:spcPct val="115000"/>
              </a:lnSpc>
              <a:spcBef>
                <a:spcPts val="0"/>
              </a:spcBef>
              <a:spcAft>
                <a:spcPts val="0"/>
              </a:spcAft>
              <a:buSzPts val="1100"/>
              <a:buChar char="-"/>
            </a:pPr>
            <a:r>
              <a:rPr lang="en"/>
              <a:t>Can lead to unfair decisions if we focus on our emotions</a:t>
            </a:r>
            <a:endParaRPr/>
          </a:p>
          <a:p>
            <a:pPr indent="-298450" lvl="0" marL="457200" rtl="0" algn="l">
              <a:lnSpc>
                <a:spcPct val="115000"/>
              </a:lnSpc>
              <a:spcBef>
                <a:spcPts val="0"/>
              </a:spcBef>
              <a:spcAft>
                <a:spcPts val="0"/>
              </a:spcAft>
              <a:buSzPts val="1100"/>
              <a:buChar char="-"/>
            </a:pPr>
            <a:r>
              <a:rPr lang="en"/>
              <a:t>Maybe algos perfect for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15117503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15117503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Algos give more consistent results, resulting in beter fairness</a:t>
            </a:r>
            <a:endParaRPr/>
          </a:p>
          <a:p>
            <a:pPr indent="-298450" lvl="0" marL="457200" rtl="0" algn="l">
              <a:lnSpc>
                <a:spcPct val="115000"/>
              </a:lnSpc>
              <a:spcBef>
                <a:spcPts val="0"/>
              </a:spcBef>
              <a:spcAft>
                <a:spcPts val="0"/>
              </a:spcAft>
              <a:buSzPts val="1100"/>
              <a:buChar char="-"/>
            </a:pPr>
            <a:r>
              <a:rPr lang="en"/>
              <a:t>No emotion, cognitive bias</a:t>
            </a:r>
            <a:endParaRPr/>
          </a:p>
          <a:p>
            <a:pPr indent="-298450" lvl="0" marL="457200" rtl="0" algn="l">
              <a:lnSpc>
                <a:spcPct val="115000"/>
              </a:lnSpc>
              <a:spcBef>
                <a:spcPts val="0"/>
              </a:spcBef>
              <a:spcAft>
                <a:spcPts val="0"/>
              </a:spcAft>
              <a:buSzPts val="1100"/>
              <a:buChar char="-"/>
            </a:pPr>
            <a:r>
              <a:rPr lang="en"/>
              <a:t>Consistent - assuming it does not learn. Ask favour from person depends on their mood</a:t>
            </a:r>
            <a:endParaRPr/>
          </a:p>
          <a:p>
            <a:pPr indent="-298450" lvl="0" marL="457200" rtl="0" algn="l">
              <a:lnSpc>
                <a:spcPct val="115000"/>
              </a:lnSpc>
              <a:spcBef>
                <a:spcPts val="0"/>
              </a:spcBef>
              <a:spcAft>
                <a:spcPts val="0"/>
              </a:spcAft>
              <a:buSzPts val="1100"/>
              <a:buChar char="-"/>
            </a:pPr>
            <a:r>
              <a:rPr lang="en"/>
              <a:t>Cant be emotionally manipulated</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Sadly, like many things, this is only true if it’s implemented perfectly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15117503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1511750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Consider COMPAS - Correctional Offender Management Profiling for Alternative Sanctions</a:t>
            </a:r>
            <a:endParaRPr/>
          </a:p>
          <a:p>
            <a:pPr indent="0" lvl="0" marL="0" rtl="0" algn="l">
              <a:lnSpc>
                <a:spcPct val="115000"/>
              </a:lnSpc>
              <a:spcBef>
                <a:spcPts val="0"/>
              </a:spcBef>
              <a:spcAft>
                <a:spcPts val="0"/>
              </a:spcAft>
              <a:buNone/>
            </a:pPr>
            <a:r>
              <a:rPr lang="en"/>
              <a:t>Developed by Northpointe, algorithm not known to public.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is a risk assessment algorithm to help determine the risk of a person recommitting a crime.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helps determine bail amounts, whether a person should be let out early, etc.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Uses over 100 variables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Race is not a variable. But race can be figured out from other variables.</a:t>
            </a:r>
            <a:endParaRPr/>
          </a:p>
          <a:p>
            <a:pPr indent="0" lvl="0" marL="0" rtl="0" algn="l">
              <a:lnSpc>
                <a:spcPct val="115000"/>
              </a:lnSpc>
              <a:spcBef>
                <a:spcPts val="0"/>
              </a:spcBef>
              <a:spcAft>
                <a:spcPts val="0"/>
              </a:spcAft>
              <a:buNone/>
            </a:pPr>
            <a:r>
              <a:rPr lang="en"/>
              <a:t>2166 postcode = good chance se/e asian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15117503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15117503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15117503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15117503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However, investigation done by propublica revealed that the algorithm is biased.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Score of 7, 61% black, 60% white.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Aside from the fact that ~40% of people are kept in prison longer/given higher bail when not necessary, it seems fair for both black and white people.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However, looking at false positives, we see a clear distinction. 42% black vs 22% white wrong. Clearly this tool overestimates the risk of black people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15117503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15117503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Example:</a:t>
            </a:r>
            <a:endParaRPr/>
          </a:p>
          <a:p>
            <a:pPr indent="0" lvl="0" marL="0" rtl="0" algn="l">
              <a:lnSpc>
                <a:spcPct val="115000"/>
              </a:lnSpc>
              <a:spcBef>
                <a:spcPts val="0"/>
              </a:spcBef>
              <a:spcAft>
                <a:spcPts val="0"/>
              </a:spcAft>
              <a:buNone/>
            </a:pPr>
            <a:r>
              <a:rPr lang="en"/>
              <a:t>Brisha Borden and a friend saw an unattended bike and scooter, and attempted to steal it, before having the police called on them.</a:t>
            </a:r>
            <a:endParaRPr/>
          </a:p>
          <a:p>
            <a:pPr indent="0" lvl="0" marL="0" rtl="0" algn="l">
              <a:lnSpc>
                <a:spcPct val="115000"/>
              </a:lnSpc>
              <a:spcBef>
                <a:spcPts val="0"/>
              </a:spcBef>
              <a:spcAft>
                <a:spcPts val="0"/>
              </a:spcAft>
              <a:buNone/>
            </a:pPr>
            <a:r>
              <a:rPr lang="en"/>
              <a:t>Vernon Prater caught shoplifting tools, 2 felonies, or 3 depending on severity of attempt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Vernon had an established criminal past, and has already served his previous prison time of 5 years for one of the crimes. Brisha had just 4 misdemeanors. Yet Brisha = high risk.</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Not only that, fast forward 2 years, Brisha, high risk, has not gotten into trouble with the law, Vernon, is now serving 8 years.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0d9ad6d7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0d9ad6d7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we specifically refer to the COMPAS situation, in both consequentialist and non-consequentialist ethical philosophies, the actions and results of the tool are UNETHICAL.</a:t>
            </a:r>
            <a:endParaRPr/>
          </a:p>
          <a:p>
            <a:pPr indent="-298450" lvl="0" marL="457200" rtl="0" algn="l">
              <a:spcBef>
                <a:spcPts val="0"/>
              </a:spcBef>
              <a:spcAft>
                <a:spcPts val="0"/>
              </a:spcAft>
              <a:buSzPts val="1100"/>
              <a:buChar char="-"/>
            </a:pPr>
            <a:r>
              <a:rPr lang="en"/>
              <a:t>However, looking at the use of algorithmic decision making in risk assessment, there is a difference based on the philosophy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Kantian/non-consequentialism - While end result of perfecting an algo is good, a lot of people unfair affected by the process, should we be unfair then? therefore UNETHICAL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Mills/consequentialism - While many were/are being affected negatively by the process, end result is good, while people would be badly affected, the end result is sound. therefore ETHICAL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15117503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15117503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Machine learning is often used in decision making, specifically for more complex decisions, such as an autonomous car. For the learning to actually work, datasets are needed which help guide it to produce the correct decisions.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However, the use of bad datasets can lead to it produce unfair results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Tay, AI by Microsoft, went rogue in a day.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15117503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15117503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Why bother?</a:t>
            </a:r>
            <a:endParaRPr/>
          </a:p>
          <a:p>
            <a:pPr indent="-298450" lvl="0" marL="457200" rtl="0" algn="l">
              <a:lnSpc>
                <a:spcPct val="115000"/>
              </a:lnSpc>
              <a:spcBef>
                <a:spcPts val="0"/>
              </a:spcBef>
              <a:spcAft>
                <a:spcPts val="0"/>
              </a:spcAft>
              <a:buSzPts val="1100"/>
              <a:buChar char="-"/>
            </a:pPr>
            <a:r>
              <a:rPr lang="en"/>
              <a:t>A lot of the issues come to human errors</a:t>
            </a:r>
            <a:endParaRPr/>
          </a:p>
          <a:p>
            <a:pPr indent="-298450" lvl="0" marL="457200" rtl="0" algn="l">
              <a:lnSpc>
                <a:spcPct val="115000"/>
              </a:lnSpc>
              <a:spcBef>
                <a:spcPts val="0"/>
              </a:spcBef>
              <a:spcAft>
                <a:spcPts val="0"/>
              </a:spcAft>
              <a:buSzPts val="1100"/>
              <a:buChar char="-"/>
            </a:pPr>
            <a:r>
              <a:rPr lang="en"/>
              <a:t>Ultimately, once it’s perfected, it will  always be better than a human in fairness</a:t>
            </a:r>
            <a:endParaRPr/>
          </a:p>
          <a:p>
            <a:pPr indent="-298450" lvl="0" marL="457200" rtl="0" algn="l">
              <a:lnSpc>
                <a:spcPct val="115000"/>
              </a:lnSpc>
              <a:spcBef>
                <a:spcPts val="0"/>
              </a:spcBef>
              <a:spcAft>
                <a:spcPts val="0"/>
              </a:spcAft>
              <a:buSzPts val="1100"/>
              <a:buChar char="-"/>
            </a:pPr>
            <a:r>
              <a:rPr lang="en"/>
              <a:t>2016 tested another risk assessment tool aside from COMPAS and found that while there was racial bias, it was somewhat negligible.  Shows potential.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0d9ad6d7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0d9ad6d7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0d9ad6d71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0d9ad6d71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0d9ad6d71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0d9ad6d71_4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positive side:</a:t>
            </a:r>
            <a:endParaRPr/>
          </a:p>
          <a:p>
            <a:pPr indent="0" lvl="0" marL="0" rtl="0" algn="l">
              <a:spcBef>
                <a:spcPts val="0"/>
              </a:spcBef>
              <a:spcAft>
                <a:spcPts val="0"/>
              </a:spcAft>
              <a:buNone/>
            </a:pPr>
            <a:r>
              <a:rPr lang="en"/>
              <a:t>Firstly, </a:t>
            </a:r>
            <a:r>
              <a:rPr i="1" lang="en">
                <a:solidFill>
                  <a:srgbClr val="4472C4"/>
                </a:solidFill>
              </a:rPr>
              <a:t>[SLIDE 24]</a:t>
            </a:r>
            <a:endParaRPr i="1">
              <a:solidFill>
                <a:srgbClr val="4472C4"/>
              </a:solidFill>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As Brandon said before, human always emotional when making decisions</a:t>
            </a:r>
            <a:endParaRPr/>
          </a:p>
          <a:p>
            <a:pPr indent="-228600" lvl="0" marL="914400" rtl="0" algn="l">
              <a:lnSpc>
                <a:spcPct val="115000"/>
              </a:lnSpc>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a:t>Decisions can be a final decision</a:t>
            </a:r>
            <a:endParaRPr/>
          </a:p>
          <a:p>
            <a:pPr indent="-228600" lvl="0" marL="914400" rtl="0" algn="l">
              <a:lnSpc>
                <a:spcPct val="115000"/>
              </a:lnSpc>
              <a:spcBef>
                <a:spcPts val="0"/>
              </a:spcBef>
              <a:spcAft>
                <a:spcPts val="0"/>
              </a:spcAft>
              <a:buNone/>
            </a:pPr>
            <a:r>
              <a:rPr lang="en">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a:t>OR, decisions that affect factors of algorithms</a:t>
            </a:r>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These factors are decided or implemented by us, developers or anyone who take charge of the algorithm</a:t>
            </a:r>
            <a:endParaRPr/>
          </a:p>
          <a:p>
            <a:pPr indent="0" lvl="0" marL="0" rtl="0" algn="l">
              <a:lnSpc>
                <a:spcPct val="115000"/>
              </a:lnSpc>
              <a:spcBef>
                <a:spcPts val="0"/>
              </a:spcBef>
              <a:spcAft>
                <a:spcPts val="0"/>
              </a:spcAft>
              <a:buNone/>
            </a:pPr>
            <a:r>
              <a:rPr lang="en"/>
              <a:t>In other words, we made algorithms, they just do what we ask them to do, and algorithms are the reflection of our decisions. However, they won’t make silly mistakes or unpredictable mistakes as people. </a:t>
            </a:r>
            <a:r>
              <a:rPr lang="en">
                <a:highlight>
                  <a:srgbClr val="FFFFFF"/>
                </a:highlight>
              </a:rPr>
              <a:t>Algorithms are only as unbiased as the data they draw on.</a:t>
            </a:r>
            <a:endParaRPr>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0d9ad6d71_4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0d9ad6d71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a:t>
            </a:r>
            <a:r>
              <a:rPr i="1" lang="en">
                <a:solidFill>
                  <a:srgbClr val="4472C4"/>
                </a:solidFill>
              </a:rPr>
              <a:t>[SLIDE 25-1]</a:t>
            </a:r>
            <a:endParaRPr i="1">
              <a:solidFill>
                <a:srgbClr val="4472C4"/>
              </a:solidFill>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For example, algorithms are the basis for granting loans and setting insurance premiums, as well as for the detection of tax evasion, money laundering, drug trafficking, smuggling, and terrorist activities. Moreover, they steer the answers to our information quests, the advertisements fed to us, the recommendations offered to us, etc. </a:t>
            </a:r>
            <a:endParaRPr/>
          </a:p>
          <a:p>
            <a:pPr indent="0" lvl="0" marL="0" rtl="0" algn="l">
              <a:lnSpc>
                <a:spcPct val="115000"/>
              </a:lnSpc>
              <a:spcBef>
                <a:spcPts val="0"/>
              </a:spcBef>
              <a:spcAft>
                <a:spcPts val="0"/>
              </a:spcAft>
              <a:buNone/>
            </a:pPr>
            <a:r>
              <a:rPr lang="en"/>
              <a:t>So due to the size and complexity of these data sets, algorithmic decision making can help unlock value from all this data in a way that humans cannot.</a:t>
            </a:r>
            <a:endParaRPr/>
          </a:p>
          <a:p>
            <a:pPr indent="0" lvl="0" marL="0" rtl="0" algn="l">
              <a:spcBef>
                <a:spcPts val="0"/>
              </a:spcBef>
              <a:spcAft>
                <a:spcPts val="0"/>
              </a:spcAft>
              <a:buNone/>
            </a:pPr>
            <a:r>
              <a:rPr i="1" lang="en">
                <a:solidFill>
                  <a:srgbClr val="4472C4"/>
                </a:solidFill>
              </a:rPr>
              <a:t>[SLIDE 25-2]</a:t>
            </a:r>
            <a:endParaRPr i="1">
              <a:solidFill>
                <a:srgbClr val="4472C4"/>
              </a:solidFill>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Organizations can be slow to make decisions. Perhaps the people responsible are overloaded with work, they’re agonizing over the decisions assigned to them, or there are too many decision-makers involved in one approval step. Such scenarios create bottlenecks in business processes that can impede productivity and profitability.</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0d9ad6d71_4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0d9ad6d71_4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negative side:</a:t>
            </a:r>
            <a:endParaRPr/>
          </a:p>
          <a:p>
            <a:pPr indent="0" lvl="0" marL="0" rtl="0" algn="l">
              <a:spcBef>
                <a:spcPts val="0"/>
              </a:spcBef>
              <a:spcAft>
                <a:spcPts val="0"/>
              </a:spcAft>
              <a:buNone/>
            </a:pPr>
            <a:r>
              <a:rPr lang="en"/>
              <a:t>Firstly, </a:t>
            </a:r>
            <a:r>
              <a:rPr i="1" lang="en">
                <a:solidFill>
                  <a:srgbClr val="4472C4"/>
                </a:solidFill>
              </a:rPr>
              <a:t>[SLIDE 26]</a:t>
            </a:r>
            <a:endParaRPr i="1">
              <a:solidFill>
                <a:srgbClr val="4472C4"/>
              </a:solidFill>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As I demonstrated before, algorithms are always correct. There are things that can’t be measured with numbers, or at least not measured well, like how much a teacher engages their students, or helps them with family or personal problems. This can mean using proxies, or that some potentially important factors aren’t considered at all.This point also leads to another issue, who makes the rule and who to blame, which is related to accountability. And Jeremy will discuss more about it after I finished my part.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0d9ad6d71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0d9ad6d71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0d9ad6d71_4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0d9ad6d71_4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a:t>
            </a:r>
            <a:r>
              <a:rPr i="1" lang="en">
                <a:solidFill>
                  <a:srgbClr val="4472C4"/>
                </a:solidFill>
              </a:rPr>
              <a:t>[SLIDE 27]</a:t>
            </a:r>
            <a:endParaRPr i="1">
              <a:solidFill>
                <a:srgbClr val="4472C4"/>
              </a:solidFill>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For example, if a university uses a machine learning algorithm to assess applications for admission, it will be trained on historical data containing the biases – consciously or unconsciously – of earlier admissions processes. The university may have decided to use an algorithm to eliminate bias, but it could end up entrenching it instead.</a:t>
            </a:r>
            <a:endParaRPr/>
          </a:p>
          <a:p>
            <a:pPr indent="-228600" lvl="0" marL="0" rtl="0" algn="l">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For the sake of illustration, let us consider model construction for admission decisions concerning university education. Apart from the issue that the target variable (fit for education) is a subjective affair, the process of labelling applicants with one of its possible values may be influenced by prejudice, say against women. So, from the very start, some of the training data points may carry wrong labels. Furthermore, the dataset used for training may be biased against specific groups that society wants to protect from discrimination. Along, say, lines of race or gender, records contain more errors, less details, or simply suffer from underrepresentation in the sample as a whole. Unavoidably, skewed data will produce a skewed model later on.</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0d9ad6d7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0d9ad6d7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0d9ad6d7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0d9ad6d7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observed that algorithms can improve fairness/efficiency - but also cases where bias/incorrect decisions can occur.</a:t>
            </a:r>
            <a:endParaRPr/>
          </a:p>
          <a:p>
            <a:pPr indent="0" lvl="0" marL="0" rtl="0" algn="l">
              <a:spcBef>
                <a:spcPts val="0"/>
              </a:spcBef>
              <a:spcAft>
                <a:spcPts val="0"/>
              </a:spcAft>
              <a:buNone/>
            </a:pPr>
            <a:r>
              <a:rPr lang="en"/>
              <a:t>If this happens, who is accountable?</a:t>
            </a:r>
            <a:endParaRPr/>
          </a:p>
          <a:p>
            <a:pPr indent="0" lvl="0" marL="0" rtl="0" algn="l">
              <a:spcBef>
                <a:spcPts val="0"/>
              </a:spcBef>
              <a:spcAft>
                <a:spcPts val="0"/>
              </a:spcAft>
              <a:buNone/>
            </a:pPr>
            <a:r>
              <a:rPr lang="en"/>
              <a:t>Accountability - we often think about legal liability, pointing fingers</a:t>
            </a:r>
            <a:endParaRPr/>
          </a:p>
          <a:p>
            <a:pPr indent="0" lvl="0" marL="0" rtl="0" algn="l">
              <a:spcBef>
                <a:spcPts val="0"/>
              </a:spcBef>
              <a:spcAft>
                <a:spcPts val="0"/>
              </a:spcAft>
              <a:buNone/>
            </a:pPr>
            <a:r>
              <a:rPr lang="en"/>
              <a:t>But not just about this - also moral responsibility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leave the ethical investigations of post-incident to Albert’s case study. </a:t>
            </a:r>
            <a:endParaRPr/>
          </a:p>
          <a:p>
            <a:pPr indent="0" lvl="0" marL="0" rtl="0" algn="l">
              <a:spcBef>
                <a:spcPts val="0"/>
              </a:spcBef>
              <a:spcAft>
                <a:spcPts val="0"/>
              </a:spcAft>
              <a:buNone/>
            </a:pPr>
            <a:r>
              <a:rPr lang="en"/>
              <a:t>In this section, I will focus on ethical considerations of design and use of the technological side (algos)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0d9ad6d71_2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0d9ad6d71_2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with a quick dictionary definition</a:t>
            </a:r>
            <a:endParaRPr/>
          </a:p>
          <a:p>
            <a:pPr indent="-298450" lvl="0" marL="457200" rtl="0" algn="l">
              <a:spcBef>
                <a:spcPts val="0"/>
              </a:spcBef>
              <a:spcAft>
                <a:spcPts val="0"/>
              </a:spcAft>
              <a:buSzPts val="1100"/>
              <a:buChar char="+"/>
            </a:pPr>
            <a:r>
              <a:rPr lang="en"/>
              <a:t>Quote from professional speaker/coach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not just about laying blame</a:t>
            </a:r>
            <a:endParaRPr/>
          </a:p>
          <a:p>
            <a:pPr indent="0" lvl="0" marL="0" rtl="0" algn="l">
              <a:spcBef>
                <a:spcPts val="0"/>
              </a:spcBef>
              <a:spcAft>
                <a:spcPts val="0"/>
              </a:spcAft>
              <a:buNone/>
            </a:pPr>
            <a:r>
              <a:rPr lang="en"/>
              <a:t>An accountable person is responsible in their actions - they are reliable, justify decisions, mitigate negative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expect this from people, and also beginning to demand from technology, as scope of its impact increases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0d9ad6d7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0d9ad6d7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Concerns about technology + accountability have been brewing for some time</a:t>
            </a:r>
            <a:endParaRPr/>
          </a:p>
          <a:p>
            <a:pPr indent="0" lvl="0" marL="0" rtl="0" algn="l">
              <a:spcBef>
                <a:spcPts val="0"/>
              </a:spcBef>
              <a:spcAft>
                <a:spcPts val="0"/>
              </a:spcAft>
              <a:buNone/>
            </a:pPr>
            <a:r>
              <a:rPr lang="en"/>
              <a:t>One well known essay from 1996 - 4 barriers to accountability in a computerised society, all problems that can be observed in application of algorithmic decision making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Many hands - many developers/designers work on single product - assigning responsibility/identifying who is at fault is difficult - how do we find “the one”?</a:t>
            </a:r>
            <a:endParaRPr/>
          </a:p>
          <a:p>
            <a:pPr indent="-298450" lvl="0" marL="457200" rtl="0" algn="l">
              <a:spcBef>
                <a:spcPts val="0"/>
              </a:spcBef>
              <a:spcAft>
                <a:spcPts val="0"/>
              </a:spcAft>
              <a:buSzPts val="1100"/>
              <a:buAutoNum type="arabicPeriod"/>
            </a:pPr>
            <a:r>
              <a:rPr lang="en"/>
              <a:t>Bugs - inevitable - problem - do developers make mistakes intentionally? Can we hold them accountable for imperfections? Virtues of the individual unknown</a:t>
            </a:r>
            <a:endParaRPr/>
          </a:p>
          <a:p>
            <a:pPr indent="-298450" lvl="0" marL="457200" rtl="0" algn="l">
              <a:spcBef>
                <a:spcPts val="0"/>
              </a:spcBef>
              <a:spcAft>
                <a:spcPts val="0"/>
              </a:spcAft>
              <a:buSzPts val="1100"/>
              <a:buAutoNum type="arabicPeriod"/>
            </a:pPr>
            <a:r>
              <a:rPr lang="en"/>
              <a:t>Computer as a scapegoat - first response is often to blame the computer. But as Shan discussed, doesn’t the computer just do exactly what it was programmed to do?</a:t>
            </a:r>
            <a:endParaRPr/>
          </a:p>
          <a:p>
            <a:pPr indent="-298450" lvl="0" marL="457200" rtl="0" algn="l">
              <a:spcBef>
                <a:spcPts val="0"/>
              </a:spcBef>
              <a:spcAft>
                <a:spcPts val="0"/>
              </a:spcAft>
              <a:buSzPts val="1100"/>
              <a:buAutoNum type="arabicPeriod"/>
            </a:pPr>
            <a:r>
              <a:rPr lang="en"/>
              <a:t>Software ownership without liability - is software privately “ownable”? - publishers often word licenses to negate their accountability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5th and new point - danger of becoming a “black box society” - algorithms which few understand make increasingly important decisions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0d9ad6d7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0d9ad6d7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Companies need to be responsible in both development and application of algorithms to avoid these issues</a:t>
            </a:r>
            <a:endParaRPr/>
          </a:p>
          <a:p>
            <a:pPr indent="0" lvl="0" marL="0" rtl="0" algn="l">
              <a:spcBef>
                <a:spcPts val="0"/>
              </a:spcBef>
              <a:spcAft>
                <a:spcPts val="0"/>
              </a:spcAft>
              <a:buNone/>
            </a:pPr>
            <a:r>
              <a:rPr lang="en"/>
              <a:t>No regulation as area rapidly evolving - rely on them</a:t>
            </a:r>
            <a:endParaRPr/>
          </a:p>
          <a:p>
            <a:pPr indent="0" lvl="0" marL="0" rtl="0" algn="l">
              <a:spcBef>
                <a:spcPts val="0"/>
              </a:spcBef>
              <a:spcAft>
                <a:spcPts val="0"/>
              </a:spcAft>
              <a:buNone/>
            </a:pPr>
            <a:r>
              <a:rPr lang="en"/>
              <a:t>Too optimistic? What incentives? Do we need regulation?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0d9ad6d7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0d9ad6d7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form of proposed action is to enforce transparency - especially when they make automated decisions which significantly affect users</a:t>
            </a:r>
            <a:endParaRPr/>
          </a:p>
          <a:p>
            <a:pPr indent="0" lvl="0" marL="0" rtl="0" algn="l">
              <a:spcBef>
                <a:spcPts val="0"/>
              </a:spcBef>
              <a:spcAft>
                <a:spcPts val="0"/>
              </a:spcAft>
              <a:buNone/>
            </a:pPr>
            <a:r>
              <a:rPr lang="en"/>
              <a:t> Quote on don’t use without transparency</a:t>
            </a:r>
            <a:endParaRPr/>
          </a:p>
          <a:p>
            <a:pPr indent="0" lvl="0" marL="0" rtl="0" algn="l">
              <a:spcBef>
                <a:spcPts val="0"/>
              </a:spcBef>
              <a:spcAft>
                <a:spcPts val="0"/>
              </a:spcAft>
              <a:buNone/>
            </a:pPr>
            <a:r>
              <a:rPr lang="en"/>
              <a:t>Other hand - human’s not understood either - why are algos held to a higher standard?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0d9ad6d71_2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0d9ad6d71_2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Higher confidence = fewer misconceptions = improved adoption and continued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companies often aren’t all that keen to provide transparency about their algorithms, especially with trend towards ML. Suggestions?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0d9ad6d71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0d9ad6d71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 sensitive data intentionally or unintentionally leaked into the open - especially ML algos - transparency requires querying dataset</a:t>
            </a:r>
            <a:endParaRPr/>
          </a:p>
          <a:p>
            <a:pPr indent="0" lvl="0" marL="0" rtl="0" algn="l">
              <a:spcBef>
                <a:spcPts val="0"/>
              </a:spcBef>
              <a:spcAft>
                <a:spcPts val="0"/>
              </a:spcAft>
              <a:buNone/>
            </a:pPr>
            <a:r>
              <a:rPr lang="en"/>
              <a:t>Perverse effects - model is open = bad actors break down and find a way to “game the system” - diminishes usefulness, undermines accuracy</a:t>
            </a:r>
            <a:endParaRPr/>
          </a:p>
          <a:p>
            <a:pPr indent="0" lvl="0" marL="0" rtl="0" algn="l">
              <a:spcBef>
                <a:spcPts val="0"/>
              </a:spcBef>
              <a:spcAft>
                <a:spcPts val="0"/>
              </a:spcAft>
              <a:buNone/>
            </a:pPr>
            <a:r>
              <a:rPr lang="en"/>
              <a:t>Competitive edge - IP + edge over competitors</a:t>
            </a:r>
            <a:endParaRPr/>
          </a:p>
          <a:p>
            <a:pPr indent="0" lvl="0" marL="0" rtl="0" algn="l">
              <a:spcBef>
                <a:spcPts val="0"/>
              </a:spcBef>
              <a:spcAft>
                <a:spcPts val="0"/>
              </a:spcAft>
              <a:buNone/>
            </a:pPr>
            <a:r>
              <a:rPr lang="en"/>
              <a:t>Inherent opacity - algorithms difficult to interpret. Can we add explainability after the fact?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we enforce transparency?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0d9ad6d71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0d9ad6d71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 ethical frameworks to develop perspectives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Non-consequentialist - a responsibility to be accountable - providing transparency promotes trust and understanding - probably the right thing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Consequences - possible dangers to company and users. Also industry view - increase costs and throttle innovation</a:t>
            </a:r>
            <a:endParaRPr/>
          </a:p>
          <a:p>
            <a:pPr indent="0" lvl="0" marL="0" rtl="0" algn="l">
              <a:spcBef>
                <a:spcPts val="0"/>
              </a:spcBef>
              <a:spcAft>
                <a:spcPts val="0"/>
              </a:spcAft>
              <a:buNone/>
            </a:pPr>
            <a:r>
              <a:rPr lang="en"/>
              <a:t>Companies reluctant to be transparent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opinion - something has to give - transparency required. </a:t>
            </a:r>
            <a:endParaRPr/>
          </a:p>
          <a:p>
            <a:pPr indent="0" lvl="0" marL="0" rtl="0" algn="l">
              <a:spcBef>
                <a:spcPts val="0"/>
              </a:spcBef>
              <a:spcAft>
                <a:spcPts val="0"/>
              </a:spcAft>
              <a:buNone/>
            </a:pPr>
            <a:r>
              <a:rPr lang="en"/>
              <a:t>Ethical standpoint - we need to pursue culture of accountability - good in its own right, a virtue to be encouraged</a:t>
            </a:r>
            <a:endParaRPr/>
          </a:p>
          <a:p>
            <a:pPr indent="0" lvl="0" marL="0" rtl="0" algn="l">
              <a:spcBef>
                <a:spcPts val="0"/>
              </a:spcBef>
              <a:spcAft>
                <a:spcPts val="0"/>
              </a:spcAft>
              <a:buNone/>
            </a:pPr>
            <a:r>
              <a:rPr lang="en"/>
              <a:t>Positive outlook on the consequences - value in social welfare - minimising harm, motivating better practices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0d9ad6d71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0d9ad6d71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0d9ad6d71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0d9ad6d71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Strict regulation not the best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party auditing?</a:t>
            </a:r>
            <a:endParaRPr/>
          </a:p>
          <a:p>
            <a:pPr indent="0" lvl="0" marL="0" rtl="0" algn="l">
              <a:spcBef>
                <a:spcPts val="0"/>
              </a:spcBef>
              <a:spcAft>
                <a:spcPts val="0"/>
              </a:spcAft>
              <a:buNone/>
            </a:pPr>
            <a:r>
              <a:rPr lang="en"/>
              <a:t>Human involvement?</a:t>
            </a:r>
            <a:endParaRPr/>
          </a:p>
          <a:p>
            <a:pPr indent="0" lvl="0" marL="0" rtl="0" algn="l">
              <a:spcBef>
                <a:spcPts val="0"/>
              </a:spcBef>
              <a:spcAft>
                <a:spcPts val="0"/>
              </a:spcAft>
              <a:buNone/>
            </a:pPr>
            <a:r>
              <a:rPr lang="en"/>
              <a:t>Selective disclosure?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Principles and guidelines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0d9ad6d7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0d9ad6d7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GDPR right to explanation for material decisions</a:t>
            </a:r>
            <a:endParaRPr/>
          </a:p>
          <a:p>
            <a:pPr indent="0" lvl="0" marL="0" rtl="0" algn="l">
              <a:spcBef>
                <a:spcPts val="0"/>
              </a:spcBef>
              <a:spcAft>
                <a:spcPts val="0"/>
              </a:spcAft>
              <a:buNone/>
            </a:pPr>
            <a:r>
              <a:rPr lang="en"/>
              <a:t>ACM - principles for algorithmic transparency and accountability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a:t>Definitely problems faced, but also important for companies to achieve accountability as more applications of algos</a:t>
            </a:r>
            <a:endParaRPr/>
          </a:p>
          <a:p>
            <a:pPr indent="0" lvl="0" marL="0" rtl="0" algn="l">
              <a:spcBef>
                <a:spcPts val="0"/>
              </a:spcBef>
              <a:spcAft>
                <a:spcPts val="0"/>
              </a:spcAft>
              <a:buNone/>
            </a:pPr>
            <a:r>
              <a:rPr lang="en"/>
              <a:t>These are but the first steps towards promoting awareness + responsible culture amongst both users and developers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Pass to Albert, who will explore how some of these concerns can manifest in the real world.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0d9ad6d71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0d9ad6d7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0d9ad6d71_1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0d9ad6d71_1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through what happened in the crash and why it is so controversial</a:t>
            </a:r>
            <a:endParaRPr/>
          </a:p>
          <a:p>
            <a:pPr indent="0" lvl="0" marL="0" rtl="0" algn="l">
              <a:spcBef>
                <a:spcPts val="0"/>
              </a:spcBef>
              <a:spcAft>
                <a:spcPts val="0"/>
              </a:spcAft>
              <a:buNone/>
            </a:pPr>
            <a:r>
              <a:rPr lang="en"/>
              <a:t>Ask who drives frequently? Who is confident in their driving? -&gt; transition to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I’m sure many of you have heard of how the incident happened but just to quickly go through it again</a:t>
            </a:r>
            <a:endParaRPr/>
          </a:p>
          <a:p>
            <a:pPr indent="-298450" lvl="0" marL="457200" rtl="0" algn="l">
              <a:spcBef>
                <a:spcPts val="0"/>
              </a:spcBef>
              <a:spcAft>
                <a:spcPts val="0"/>
              </a:spcAft>
              <a:buSzPts val="1100"/>
              <a:buChar char="-"/>
            </a:pPr>
            <a:r>
              <a:rPr lang="en"/>
              <a:t>On 18th of March, Uber’s self-driving car crashed into a woman</a:t>
            </a:r>
            <a:endParaRPr/>
          </a:p>
          <a:p>
            <a:pPr indent="-298450" lvl="0" marL="457200" rtl="0" algn="l">
              <a:spcBef>
                <a:spcPts val="0"/>
              </a:spcBef>
              <a:spcAft>
                <a:spcPts val="0"/>
              </a:spcAft>
              <a:buSzPts val="1100"/>
              <a:buChar char="-"/>
            </a:pPr>
            <a:r>
              <a:rPr lang="en"/>
              <a:t>Believed to be the first time an autonomous vehicle has killed a pedestrian”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UBER CRASH VIDEO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0d9ad6d71_1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0d9ad6d71_1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NEXT SLIDE : KEY POINTS FROM THE ACCIDENT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0d9ad6d71_1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0d9ad6d71_1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off the points</a:t>
            </a:r>
            <a:endParaRPr/>
          </a:p>
          <a:p>
            <a:pPr indent="0" lvl="0" marL="0" rtl="0" algn="l">
              <a:spcBef>
                <a:spcPts val="0"/>
              </a:spcBef>
              <a:spcAft>
                <a:spcPts val="0"/>
              </a:spcAft>
              <a:buNone/>
            </a:pPr>
            <a:r>
              <a:rPr lang="en"/>
              <a:t>Object first identified as unknown object -&gt; vehicle -&gt; bicycle -&gt; human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PICTURE OF UBER CAR -&gt; HIGHLIGHT LIDAR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0d9ad6d71_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0d9ad6d71_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LiDAR as the most important sensor in the entire system, and its importance to understanding the crash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have seen self driving car videos, but have you wondered how they work?</a:t>
            </a:r>
            <a:endParaRPr/>
          </a:p>
          <a:p>
            <a:pPr indent="0" lvl="0" marL="0" rtl="0" algn="l">
              <a:spcBef>
                <a:spcPts val="0"/>
              </a:spcBef>
              <a:spcAft>
                <a:spcPts val="0"/>
              </a:spcAft>
              <a:buNone/>
            </a:pPr>
            <a:r>
              <a:rPr lang="en"/>
              <a:t>Here I have highlighted the one component that many companies think is the centerpiece of self-driving technology, the LiDAR sensor”</a:t>
            </a:r>
            <a:endParaRPr/>
          </a:p>
          <a:p>
            <a:pPr indent="0" lvl="0" marL="0" rtl="0" algn="l">
              <a:spcBef>
                <a:spcPts val="0"/>
              </a:spcBef>
              <a:spcAft>
                <a:spcPts val="0"/>
              </a:spcAft>
              <a:buNone/>
            </a:pPr>
            <a:r>
              <a:rPr lang="en"/>
              <a:t>“Let’s see how it works as it is important to understand how the car sees the world to understand what happened in the uber crash”</a:t>
            </a:r>
            <a:endParaRPr/>
          </a:p>
          <a:p>
            <a:pPr indent="0" lvl="0" marL="0" rtl="0" algn="l">
              <a:spcBef>
                <a:spcPts val="0"/>
              </a:spcBef>
              <a:spcAft>
                <a:spcPts val="0"/>
              </a:spcAft>
              <a:buNone/>
            </a:pPr>
            <a:r>
              <a:rPr lang="en"/>
              <a:t>-&gt; NEXT SLIDE : HOW LIDAR WORKS VIDEO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0d9ad6d71_1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0d9ad6d71_1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https://drive.google.com/open?id=1Umki4VRa0hggElcAM3A2rcPk8I7AmUPM</a:t>
            </a:r>
            <a:endParaRPr/>
          </a:p>
          <a:p>
            <a:pPr indent="0" lvl="0" marL="0" rtl="0" algn="l">
              <a:spcBef>
                <a:spcPts val="0"/>
              </a:spcBef>
              <a:spcAft>
                <a:spcPts val="0"/>
              </a:spcAft>
              <a:buNone/>
            </a:pPr>
            <a:r>
              <a:rPr lang="en"/>
              <a:t>00:47 - 01:28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ASK AUDIENCE WHO TO BLAME?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0d9ad6d71_1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0d9ad6d71_1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audience who’s to blame based on the information that they have heard from the news</a:t>
            </a:r>
            <a:endParaRPr/>
          </a:p>
          <a:p>
            <a:pPr indent="0" lvl="0" marL="0" rtl="0" algn="l">
              <a:spcBef>
                <a:spcPts val="0"/>
              </a:spcBef>
              <a:spcAft>
                <a:spcPts val="0"/>
              </a:spcAft>
              <a:buNone/>
            </a:pPr>
            <a:r>
              <a:rPr lang="en"/>
              <a:t>Transition to my point of view on who the candidates are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0d9ad6d71_1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0d9ad6d71_1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who is to blame for the accident?</a:t>
            </a:r>
            <a:endParaRPr/>
          </a:p>
          <a:p>
            <a:pPr indent="0" lvl="0" marL="0" rtl="0" algn="l">
              <a:spcBef>
                <a:spcPts val="0"/>
              </a:spcBef>
              <a:spcAft>
                <a:spcPts val="0"/>
              </a:spcAft>
              <a:buNone/>
            </a:pPr>
            <a:r>
              <a:rPr lang="en"/>
              <a:t>Is it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PEDESTRIAN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0d9ad6d71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0d9ad6d71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0d9ad6d71_1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0d9ad6d71_1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POV : Pedestrian was at fault for recklessly crossing the road which put the safety of others in danger, leading to lowest general happiness</a:t>
            </a:r>
            <a:endParaRPr/>
          </a:p>
          <a:p>
            <a:pPr indent="0" lvl="0" marL="0" rtl="0" algn="l">
              <a:spcBef>
                <a:spcPts val="0"/>
              </a:spcBef>
              <a:spcAft>
                <a:spcPts val="0"/>
              </a:spcAft>
              <a:buNone/>
            </a:pPr>
            <a:r>
              <a:rPr lang="en"/>
              <a:t>there are traffic lights for a reason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DRIVER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0d9ad6d71_1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0d9ad6d71_1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POV: </a:t>
            </a:r>
            <a:endParaRPr/>
          </a:p>
          <a:p>
            <a:pPr indent="0" lvl="0" marL="0" rtl="0" algn="l">
              <a:spcBef>
                <a:spcPts val="0"/>
              </a:spcBef>
              <a:spcAft>
                <a:spcPts val="0"/>
              </a:spcAft>
              <a:buNone/>
            </a:pPr>
            <a:r>
              <a:rPr lang="en"/>
              <a:t>Would normally be fine</a:t>
            </a:r>
            <a:endParaRPr/>
          </a:p>
          <a:p>
            <a:pPr indent="0" lvl="0" marL="0" rtl="0" algn="l">
              <a:spcBef>
                <a:spcPts val="0"/>
              </a:spcBef>
              <a:spcAft>
                <a:spcPts val="0"/>
              </a:spcAft>
              <a:buNone/>
            </a:pPr>
            <a:r>
              <a:rPr lang="en"/>
              <a:t>humans can’t pay full attention all the time</a:t>
            </a:r>
            <a:endParaRPr/>
          </a:p>
          <a:p>
            <a:pPr indent="0" lvl="0" marL="0" rtl="0" algn="l">
              <a:spcBef>
                <a:spcPts val="0"/>
              </a:spcBef>
              <a:spcAft>
                <a:spcPts val="0"/>
              </a:spcAft>
              <a:buNone/>
            </a:pPr>
            <a:r>
              <a:rPr lang="en"/>
              <a:t>she was streaming The Voice purposely </a:t>
            </a:r>
            <a:endParaRPr/>
          </a:p>
          <a:p>
            <a:pPr indent="0" lvl="0" marL="0" rtl="0" algn="l">
              <a:spcBef>
                <a:spcPts val="0"/>
              </a:spcBef>
              <a:spcAft>
                <a:spcPts val="0"/>
              </a:spcAft>
              <a:buNone/>
            </a:pPr>
            <a:r>
              <a:rPr lang="en"/>
              <a:t>on work , probably using phone in the cabin is prohibited,</a:t>
            </a:r>
            <a:endParaRPr/>
          </a:p>
          <a:p>
            <a:pPr indent="0" lvl="0" marL="0" rtl="0" algn="l">
              <a:spcBef>
                <a:spcPts val="0"/>
              </a:spcBef>
              <a:spcAft>
                <a:spcPts val="0"/>
              </a:spcAft>
              <a:buNone/>
            </a:pPr>
            <a:r>
              <a:rPr lang="en"/>
              <a:t>unacceptable as she was putting others at unnecessary risk</a:t>
            </a:r>
            <a:endParaRPr/>
          </a:p>
          <a:p>
            <a:pPr indent="0" lvl="0" marL="0" rtl="0" algn="l">
              <a:spcBef>
                <a:spcPts val="0"/>
              </a:spcBef>
              <a:spcAft>
                <a:spcPts val="0"/>
              </a:spcAft>
              <a:buNone/>
            </a:pPr>
            <a:r>
              <a:rPr lang="en"/>
              <a:t>again leading to lowest general happiness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ALGORITHM DESIGNER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0d9ad6d71_1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0d9ad6d71_1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can’t decide on this one</a:t>
            </a:r>
            <a:endParaRPr/>
          </a:p>
          <a:p>
            <a:pPr indent="0" lvl="0" marL="0" rtl="0" algn="l">
              <a:spcBef>
                <a:spcPts val="0"/>
              </a:spcBef>
              <a:spcAft>
                <a:spcPts val="0"/>
              </a:spcAft>
              <a:buNone/>
            </a:pPr>
            <a:r>
              <a:rPr lang="en"/>
              <a:t>Not at fault - they are test driving for a reason - they are gathering data</a:t>
            </a:r>
            <a:endParaRPr/>
          </a:p>
          <a:p>
            <a:pPr indent="0" lvl="0" marL="0" rtl="0" algn="l">
              <a:spcBef>
                <a:spcPts val="0"/>
              </a:spcBef>
              <a:spcAft>
                <a:spcPts val="0"/>
              </a:spcAft>
              <a:buNone/>
            </a:pPr>
            <a:r>
              <a:rPr lang="en"/>
              <a:t>Fault - having too many false positives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UBER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0d9ad6d71_1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0d9ad6d71_1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POV : Uber was not fully at fault</a:t>
            </a:r>
            <a:endParaRPr/>
          </a:p>
          <a:p>
            <a:pPr indent="0" lvl="0" marL="0" rtl="0" algn="l">
              <a:spcBef>
                <a:spcPts val="0"/>
              </a:spcBef>
              <a:spcAft>
                <a:spcPts val="0"/>
              </a:spcAft>
              <a:buNone/>
            </a:pPr>
            <a:r>
              <a:rPr lang="en"/>
              <a:t>They are test driving for a reason, they are gathering data - they have put the shared happiness at the top.</a:t>
            </a:r>
            <a:endParaRPr/>
          </a:p>
          <a:p>
            <a:pPr indent="0" lvl="0" marL="0" rtl="0" algn="l">
              <a:spcBef>
                <a:spcPts val="0"/>
              </a:spcBef>
              <a:spcAft>
                <a:spcPts val="0"/>
              </a:spcAft>
              <a:buNone/>
            </a:pPr>
            <a:r>
              <a:rPr lang="en"/>
              <a:t>Putting qualified human as last line of defense where the system fails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WORTH NOTING STUFF</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0d9ad6d71_1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0d9ad6d71_1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airport Type I / II error</a:t>
            </a:r>
            <a:endParaRPr/>
          </a:p>
          <a:p>
            <a:pPr indent="0" lvl="0" marL="0" rtl="0" algn="l">
              <a:spcBef>
                <a:spcPts val="0"/>
              </a:spcBef>
              <a:spcAft>
                <a:spcPts val="0"/>
              </a:spcAft>
              <a:buNone/>
            </a:pPr>
            <a:r>
              <a:rPr lang="en"/>
              <a:t>When companies say “our product has 95% accuracy”, you need to ask “5% false positive or false negative?”</a:t>
            </a:r>
            <a:endParaRPr/>
          </a:p>
          <a:p>
            <a:pPr indent="0" lvl="0" marL="0" rtl="0" algn="l">
              <a:spcBef>
                <a:spcPts val="0"/>
              </a:spcBef>
              <a:spcAft>
                <a:spcPts val="0"/>
              </a:spcAft>
              <a:buNone/>
            </a:pPr>
            <a:r>
              <a:rPr lang="en"/>
              <a:t>In airport for example, it’s easy to say that it’s better to have a false negative, aka system doesn’t recognise you rather than system falsely lets someone pass through with someone else’s passport</a:t>
            </a:r>
            <a:endParaRPr/>
          </a:p>
          <a:p>
            <a:pPr indent="0" lvl="0" marL="0" rtl="0" algn="l">
              <a:spcBef>
                <a:spcPts val="0"/>
              </a:spcBef>
              <a:spcAft>
                <a:spcPts val="0"/>
              </a:spcAft>
              <a:buNone/>
            </a:pPr>
            <a:r>
              <a:rPr lang="en"/>
              <a:t>Both are equally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WHO’S TO BLAME?</a:t>
            </a:r>
            <a:endParaRPr/>
          </a:p>
          <a:p>
            <a:pPr indent="0" lvl="0" marL="0" rtl="0" algn="l">
              <a:spcBef>
                <a:spcPts val="0"/>
              </a:spcBef>
              <a:spcAft>
                <a:spcPts val="0"/>
              </a:spcAft>
              <a:buNone/>
            </a:pPr>
            <a:r>
              <a:rPr lang="en"/>
              <a:t>Very fine balance needed</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0d9ad6d71_1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0d9ad6d71_1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audience who’s to blame now?</a:t>
            </a:r>
            <a:endParaRPr/>
          </a:p>
          <a:p>
            <a:pPr indent="0" lvl="0" marL="0" rtl="0" algn="l">
              <a:spcBef>
                <a:spcPts val="0"/>
              </a:spcBef>
              <a:spcAft>
                <a:spcPts val="0"/>
              </a:spcAft>
              <a:buNone/>
            </a:pPr>
            <a:r>
              <a:rPr lang="en"/>
              <a:t>In my view, everyone shares equal blame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DID YOU KNOW?</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0d9ad6d71_14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0d9ad6d71_1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same week, 9 other pedestrians were killed by human drivers</a:t>
            </a:r>
            <a:endParaRPr/>
          </a:p>
          <a:p>
            <a:pPr indent="0" lvl="0" marL="0" rtl="0" algn="l">
              <a:spcBef>
                <a:spcPts val="0"/>
              </a:spcBef>
              <a:spcAft>
                <a:spcPts val="0"/>
              </a:spcAft>
              <a:buNone/>
            </a:pPr>
            <a:r>
              <a:rPr lang="en"/>
              <a:t>Many people probably wouldn’t have heard this because in the same week Uber crash took the news frontpage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NEXT SLIDE : SEARCH HITS ON GOOGLE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0d9ad6d71_1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0d9ad6d71_1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 outlets are more likely to report on controversial topics</a:t>
            </a:r>
            <a:endParaRPr/>
          </a:p>
          <a:p>
            <a:pPr indent="0" lvl="0" marL="0" rtl="0" algn="l">
              <a:spcBef>
                <a:spcPts val="0"/>
              </a:spcBef>
              <a:spcAft>
                <a:spcPts val="0"/>
              </a:spcAft>
              <a:buNone/>
            </a:pPr>
            <a:r>
              <a:rPr lang="en"/>
              <a:t>Their metric of success is user engagement / clicks -&gt; controversial topics lead to this</a:t>
            </a:r>
            <a:endParaRPr/>
          </a:p>
          <a:p>
            <a:pPr indent="0" lvl="0" marL="0" rtl="0" algn="l">
              <a:spcBef>
                <a:spcPts val="0"/>
              </a:spcBef>
              <a:spcAft>
                <a:spcPts val="0"/>
              </a:spcAft>
              <a:buNone/>
            </a:pPr>
            <a:r>
              <a:rPr lang="en"/>
              <a:t>Almost as if, lives taken by computers are somehow more controversial than lives taken by other humans</a:t>
            </a:r>
            <a:endParaRPr/>
          </a:p>
          <a:p>
            <a:pPr indent="0" lvl="0" marL="0" rtl="0" algn="l">
              <a:spcBef>
                <a:spcPts val="0"/>
              </a:spcBef>
              <a:spcAft>
                <a:spcPts val="0"/>
              </a:spcAft>
              <a:buNone/>
            </a:pPr>
            <a:r>
              <a:rPr lang="en"/>
              <a:t>Almost as if normalising humans killing others</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0d9ad6d71_1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0d9ad6d71_1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0d9ad6d71_1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0d9ad6d71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0d9ad6d71_1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0d9ad6d71_1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0d9ad6d71_1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0d9ad6d71_1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0d9ad6d71_1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0d9ad6d71_1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0d9ad6d71_1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d9ad6d71_1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hyperlink" Target="http://www.rms.nsw.gov.au/documents/roads/safety-rules/demerits-speeding.pdf%E2%80%8B" TargetMode="External"/><Relationship Id="rId5" Type="http://schemas.openxmlformats.org/officeDocument/2006/relationships/hyperlink" Target="https://www.nytimes.com/2015/04/26/world/europe/speeding-in-finland-can-cost-a-fortune-if-you-already-have-one.html%E2%80%8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ashingtonpost.com/news/wonk/wp/2017/11/16/black-men-sentenced-to-more-time-for-committing-the-exact-same-crime-as-a-white-person-study-finds/?utm_term=.c293522a89c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propublica.org/article/machine-bias-risk-assessments-in-criminal-sentenc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propublica.org/article/machine-bias-risk-assessments-in-criminal-sentencing" TargetMode="External"/><Relationship Id="rId4" Type="http://schemas.openxmlformats.org/officeDocument/2006/relationships/image" Target="../media/image13.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betterhumans.coach.me/6-accountability-apps-that-will-skyrocket-your-success-6a3c1821e15b" TargetMode="Externa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edps.europa.eu/data-protection/our-work/subjects/accountability_en" TargetMode="Externa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hyperlink" Target="https://cars.usnews.com/cars-trucks/autonomous-vehicle-levels" TargetMode="External"/><Relationship Id="rId5" Type="http://schemas.openxmlformats.org/officeDocument/2006/relationships/hyperlink" Target="https://www.digitaledge.org/the-5-reasons-you-should-be-monitoring-your-competition/" TargetMode="External"/><Relationship Id="rId6"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hyperlink" Target="http://incentiveandmotivation.com/transparency-can-help-motivate-staff-incentivemotivation/" TargetMode="External"/><Relationship Id="rId5" Type="http://schemas.openxmlformats.org/officeDocument/2006/relationships/hyperlink" Target="https://futurepay.com/blog/3-techniques-build-customer-trust-increase-sales/" TargetMode="External"/><Relationship Id="rId6"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hyperlink" Target="https://estrategypro.com/why-you-absolutely-need-privacy-even-if-youre-absolutely-clean/" TargetMode="External"/><Relationship Id="rId10" Type="http://schemas.openxmlformats.org/officeDocument/2006/relationships/image" Target="../media/image24.png"/><Relationship Id="rId9" Type="http://schemas.openxmlformats.org/officeDocument/2006/relationships/image" Target="../media/image41.png"/><Relationship Id="rId5" Type="http://schemas.openxmlformats.org/officeDocument/2006/relationships/hyperlink" Target="https://www.theregister.co.uk/2015/11/09/hawktalk_wip/" TargetMode="External"/><Relationship Id="rId6" Type="http://schemas.openxmlformats.org/officeDocument/2006/relationships/hyperlink" Target="https://businesswales.gov.wales/sites/business-wales/files/styles/stickied_post/public/s8080_blog/competition-law.png?itok=OnMldyIG" TargetMode="External"/><Relationship Id="rId7" Type="http://schemas.openxmlformats.org/officeDocument/2006/relationships/hyperlink" Target="https://www.realisedatasystems.com/the-benefits-of-black-box-testing-your-software/" TargetMode="External"/><Relationship Id="rId8"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www.youtube.com/watch?v=8IqpUK5teGM" TargetMode="External"/><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drive.google.com/file/d/1Umki4VRa0hggElcAM3A2rcPk8I7AmUPM/view" TargetMode="Externa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14400" y="1613850"/>
            <a:ext cx="3115200" cy="19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Ethics in Algorithmic Decision Making</a:t>
            </a:r>
            <a:endParaRPr/>
          </a:p>
        </p:txBody>
      </p:sp>
      <p:sp>
        <p:nvSpPr>
          <p:cNvPr id="60" name="Google Shape;60;p13"/>
          <p:cNvSpPr txBox="1"/>
          <p:nvPr/>
        </p:nvSpPr>
        <p:spPr>
          <a:xfrm>
            <a:off x="5249400" y="4545950"/>
            <a:ext cx="38946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Pua, Brandon, Shan, Jeremy, Albert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0" y="0"/>
            <a:ext cx="9284298"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 name="Google Shape;121;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Fairness &amp; Bias</a:t>
            </a:r>
            <a:endParaRPr/>
          </a:p>
        </p:txBody>
      </p:sp>
      <p:sp>
        <p:nvSpPr>
          <p:cNvPr id="127" name="Google Shape;127;p24"/>
          <p:cNvSpPr txBox="1"/>
          <p:nvPr/>
        </p:nvSpPr>
        <p:spPr>
          <a:xfrm>
            <a:off x="7020650" y="4112100"/>
            <a:ext cx="14850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Brandon</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Considered Fair?</a:t>
            </a:r>
            <a:endParaRPr/>
          </a:p>
        </p:txBody>
      </p:sp>
      <p:sp>
        <p:nvSpPr>
          <p:cNvPr id="133" name="Google Shape;133;p25"/>
          <p:cNvSpPr txBox="1"/>
          <p:nvPr>
            <p:ph idx="1" type="body"/>
          </p:nvPr>
        </p:nvSpPr>
        <p:spPr>
          <a:xfrm>
            <a:off x="311700" y="1152475"/>
            <a:ext cx="4635300" cy="255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Speeding in Australia above 20 km/hr but below 30 km/hr is a $472 fine.</a:t>
            </a:r>
            <a:r>
              <a:rPr baseline="30000" lang="en" sz="1400"/>
              <a:t>[1]​</a:t>
            </a:r>
            <a:endParaRPr baseline="30000" sz="1400"/>
          </a:p>
          <a:p>
            <a:pPr indent="-317500" lvl="0" marL="457200" rtl="0" algn="l">
              <a:spcBef>
                <a:spcPts val="0"/>
              </a:spcBef>
              <a:spcAft>
                <a:spcPts val="0"/>
              </a:spcAft>
              <a:buSzPts val="1400"/>
              <a:buChar char="●"/>
            </a:pPr>
            <a:r>
              <a:rPr lang="en" sz="1400"/>
              <a:t>However, Finland imposes a fine based on your earnings. </a:t>
            </a:r>
            <a:r>
              <a:rPr baseline="30000" lang="en" sz="1400"/>
              <a:t>[2]</a:t>
            </a:r>
            <a:br>
              <a:rPr lang="en" sz="1400"/>
            </a:br>
            <a:r>
              <a:rPr lang="en" sz="1400"/>
              <a:t>​</a:t>
            </a:r>
            <a:endParaRPr sz="1400"/>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br>
              <a:rPr lang="en"/>
            </a:br>
            <a:endParaRPr sz="800"/>
          </a:p>
          <a:p>
            <a:pPr indent="0" lvl="0" marL="457200" rtl="0" algn="l">
              <a:spcBef>
                <a:spcPts val="1600"/>
              </a:spcBef>
              <a:spcAft>
                <a:spcPts val="1600"/>
              </a:spcAft>
              <a:buNone/>
            </a:pPr>
            <a:r>
              <a:t/>
            </a:r>
            <a:endParaRPr/>
          </a:p>
        </p:txBody>
      </p:sp>
      <p:pic>
        <p:nvPicPr>
          <p:cNvPr id="134" name="Google Shape;134;p25"/>
          <p:cNvPicPr preferRelativeResize="0"/>
          <p:nvPr/>
        </p:nvPicPr>
        <p:blipFill>
          <a:blip r:embed="rId3">
            <a:alphaModFix/>
          </a:blip>
          <a:stretch>
            <a:fillRect/>
          </a:stretch>
        </p:blipFill>
        <p:spPr>
          <a:xfrm>
            <a:off x="5113375" y="1017450"/>
            <a:ext cx="3969600" cy="3208950"/>
          </a:xfrm>
          <a:prstGeom prst="rect">
            <a:avLst/>
          </a:prstGeom>
          <a:noFill/>
          <a:ln>
            <a:noFill/>
          </a:ln>
          <a:effectLst>
            <a:outerShdw blurRad="185738" rotWithShape="0" algn="bl" dir="12900000" dist="57150">
              <a:schemeClr val="dk1">
                <a:alpha val="51000"/>
              </a:schemeClr>
            </a:outerShdw>
          </a:effectLst>
        </p:spPr>
      </p:pic>
      <p:sp>
        <p:nvSpPr>
          <p:cNvPr id="135" name="Google Shape;135;p25"/>
          <p:cNvSpPr txBox="1"/>
          <p:nvPr/>
        </p:nvSpPr>
        <p:spPr>
          <a:xfrm>
            <a:off x="155850" y="4418400"/>
            <a:ext cx="8385000" cy="501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100">
                <a:solidFill>
                  <a:schemeClr val="dk2"/>
                </a:solidFill>
                <a:latin typeface="Lato"/>
                <a:ea typeface="Lato"/>
                <a:cs typeface="Lato"/>
                <a:sym typeface="Lato"/>
              </a:rPr>
              <a:t>[1]</a:t>
            </a:r>
            <a:r>
              <a:rPr lang="en" sz="1100" u="sng">
                <a:solidFill>
                  <a:schemeClr val="accent5"/>
                </a:solidFill>
                <a:latin typeface="Lato"/>
                <a:ea typeface="Lato"/>
                <a:cs typeface="Lato"/>
                <a:sym typeface="Lato"/>
                <a:hlinkClick r:id="rId4"/>
              </a:rPr>
              <a:t>http://www.rms.nsw.gov.au/documents/roads/safety-rules/demerits-speeding.pdf​</a:t>
            </a:r>
            <a:br>
              <a:rPr lang="en" sz="1100">
                <a:solidFill>
                  <a:schemeClr val="dk2"/>
                </a:solidFill>
                <a:latin typeface="Lato"/>
                <a:ea typeface="Lato"/>
                <a:cs typeface="Lato"/>
                <a:sym typeface="Lato"/>
              </a:rPr>
            </a:br>
            <a:r>
              <a:rPr lang="en" sz="1100">
                <a:solidFill>
                  <a:schemeClr val="dk2"/>
                </a:solidFill>
                <a:latin typeface="Lato"/>
                <a:ea typeface="Lato"/>
                <a:cs typeface="Lato"/>
                <a:sym typeface="Lato"/>
              </a:rPr>
              <a:t>[2]</a:t>
            </a:r>
            <a:r>
              <a:rPr lang="en" sz="1100" u="sng">
                <a:solidFill>
                  <a:schemeClr val="accent5"/>
                </a:solidFill>
                <a:latin typeface="Lato"/>
                <a:ea typeface="Lato"/>
                <a:cs typeface="Lato"/>
                <a:sym typeface="Lato"/>
                <a:hlinkClick r:id="rId5"/>
              </a:rPr>
              <a:t>https://www.nytimes.com/2015/04/26/world/europe/speeding-in-finland-can-cost-a-fortune-if-you-already-have-one.html​</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Fairness</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Fairness is hard to agree on.  It varies depending on many factors such as political beliefs.</a:t>
            </a:r>
            <a:endParaRPr/>
          </a:p>
          <a:p>
            <a:pPr indent="-342900" lvl="0" marL="457200" rtl="0" algn="l">
              <a:spcBef>
                <a:spcPts val="0"/>
              </a:spcBef>
              <a:spcAft>
                <a:spcPts val="0"/>
              </a:spcAft>
              <a:buSzPts val="1800"/>
              <a:buChar char="●"/>
            </a:pPr>
            <a:r>
              <a:rPr lang="en"/>
              <a:t>As such, implementing fairness into an algorithm is difficult, and is easy for an algorithm to make unfair decisions.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Flaws - Cognitive Bias</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Confirmation Bias​</a:t>
            </a:r>
            <a:endParaRPr/>
          </a:p>
          <a:p>
            <a:pPr indent="-342900" lvl="0" marL="457200" rtl="0" algn="l">
              <a:spcBef>
                <a:spcPts val="0"/>
              </a:spcBef>
              <a:spcAft>
                <a:spcPts val="0"/>
              </a:spcAft>
              <a:buSzPts val="1800"/>
              <a:buChar char="●"/>
            </a:pPr>
            <a:r>
              <a:rPr lang="en"/>
              <a:t>Stereotyping​</a:t>
            </a:r>
            <a:endParaRPr/>
          </a:p>
          <a:p>
            <a:pPr indent="-342900" lvl="0" marL="457200" rtl="0" algn="l">
              <a:spcBef>
                <a:spcPts val="0"/>
              </a:spcBef>
              <a:spcAft>
                <a:spcPts val="0"/>
              </a:spcAft>
              <a:buSzPts val="1800"/>
              <a:buChar char="●"/>
            </a:pPr>
            <a:r>
              <a:rPr lang="en"/>
              <a:t>Identifiable victim effect​</a:t>
            </a:r>
            <a:endParaRPr/>
          </a:p>
          <a:p>
            <a:pPr indent="-342900" lvl="0" marL="457200" rtl="0" algn="l">
              <a:spcBef>
                <a:spcPts val="0"/>
              </a:spcBef>
              <a:spcAft>
                <a:spcPts val="0"/>
              </a:spcAft>
              <a:buSzPts val="1800"/>
              <a:buChar char="●"/>
            </a:pPr>
            <a:r>
              <a:rPr lang="en"/>
              <a:t>Bandwagon effect​</a:t>
            </a:r>
            <a:endParaRPr/>
          </a:p>
          <a:p>
            <a:pPr indent="-342900" lvl="0" marL="457200" rtl="0" algn="l">
              <a:spcBef>
                <a:spcPts val="0"/>
              </a:spcBef>
              <a:spcAft>
                <a:spcPts val="0"/>
              </a:spcAft>
              <a:buSzPts val="1800"/>
              <a:buChar char="●"/>
            </a:pPr>
            <a:r>
              <a:rPr lang="en"/>
              <a:t>Much more than this! Human judgement in general is heavily flawed due to too many biases.</a:t>
            </a:r>
            <a:br>
              <a:rPr lang="en"/>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Racial Bias</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Bias against/for someone due to their race.</a:t>
            </a:r>
            <a:endParaRPr/>
          </a:p>
          <a:p>
            <a:pPr indent="-342900" lvl="0" marL="457200" rtl="0" algn="l">
              <a:spcBef>
                <a:spcPts val="0"/>
              </a:spcBef>
              <a:spcAft>
                <a:spcPts val="0"/>
              </a:spcAft>
              <a:buSzPts val="1800"/>
              <a:buChar char="●"/>
            </a:pPr>
            <a:r>
              <a:rPr lang="en"/>
              <a:t>In US, black men face ~20% more prison time for the same crime compared to other races even after accounting for other factors such as weapon possession and criminal history.</a:t>
            </a:r>
            <a:r>
              <a:rPr baseline="30000" lang="en"/>
              <a:t>[1]</a:t>
            </a:r>
            <a:endParaRPr baseline="30000"/>
          </a:p>
          <a:p>
            <a:pPr indent="-342900" lvl="0" marL="457200" rtl="0" algn="l">
              <a:spcBef>
                <a:spcPts val="0"/>
              </a:spcBef>
              <a:spcAft>
                <a:spcPts val="0"/>
              </a:spcAft>
              <a:buSzPts val="1800"/>
              <a:buChar char="●"/>
            </a:pPr>
            <a:r>
              <a:rPr lang="en"/>
              <a:t>Judges also found to be less lenient in reducing sentences for black men.</a:t>
            </a:r>
            <a:r>
              <a:rPr baseline="30000" lang="en"/>
              <a:t>[1]</a:t>
            </a:r>
            <a:endParaRPr baseline="30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rPr lang="en" sz="1100"/>
              <a:t>[1]</a:t>
            </a:r>
            <a:r>
              <a:rPr lang="en" sz="1100" u="sng">
                <a:solidFill>
                  <a:schemeClr val="hlink"/>
                </a:solidFill>
                <a:hlinkClick r:id="rId3"/>
              </a:rPr>
              <a:t>https://www.washingtonpost.com/news/wonk/wp/2017/11/16/black-men-sentenced-to-more-time-for-committing-the-exact-same-crime-as-a-white-person-study-finds/?utm_term=.c293522a89ca</a:t>
            </a:r>
            <a:endParaRPr sz="1100"/>
          </a:p>
          <a:p>
            <a:pPr indent="0" lvl="0" marL="0" rtl="0" algn="l">
              <a:spcBef>
                <a:spcPts val="1600"/>
              </a:spcBef>
              <a:spcAft>
                <a:spcPts val="160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Flaws - Emotion</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Very powerful, and very influential in our decision making​</a:t>
            </a:r>
            <a:endParaRPr/>
          </a:p>
          <a:p>
            <a:pPr indent="-342900" lvl="0" marL="457200" rtl="0" algn="l">
              <a:spcBef>
                <a:spcPts val="0"/>
              </a:spcBef>
              <a:spcAft>
                <a:spcPts val="0"/>
              </a:spcAft>
              <a:buSzPts val="1800"/>
              <a:buChar char="●"/>
            </a:pPr>
            <a:r>
              <a:rPr lang="en"/>
              <a:t>Emotions can lead to 'unfair' decisions. Which is why judges base sentences on precedence and law, and not their emotions.​</a:t>
            </a:r>
            <a:endParaRPr/>
          </a:p>
          <a:p>
            <a:pPr indent="0" lvl="0" marL="457200" rtl="0" algn="l">
              <a:spcBef>
                <a:spcPts val="1600"/>
              </a:spcBef>
              <a:spcAft>
                <a:spcPts val="1600"/>
              </a:spcAft>
              <a:buNone/>
            </a:pP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and Fairness</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Algorithms are consistent, in both correctness and mistakes.</a:t>
            </a:r>
            <a:endParaRPr/>
          </a:p>
          <a:p>
            <a:pPr indent="-342900" lvl="0" marL="457200" rtl="0" algn="l">
              <a:spcBef>
                <a:spcPts val="0"/>
              </a:spcBef>
              <a:spcAft>
                <a:spcPts val="0"/>
              </a:spcAft>
              <a:buSzPts val="1800"/>
              <a:buChar char="●"/>
            </a:pPr>
            <a:r>
              <a:rPr lang="en"/>
              <a:t>No emotion, no cognitive biases.</a:t>
            </a:r>
            <a:endParaRPr/>
          </a:p>
          <a:p>
            <a:pPr indent="-342900" lvl="0" marL="457200" rtl="0" algn="l">
              <a:spcBef>
                <a:spcPts val="0"/>
              </a:spcBef>
              <a:spcAft>
                <a:spcPts val="0"/>
              </a:spcAft>
              <a:buSzPts val="1800"/>
              <a:buChar char="●"/>
            </a:pPr>
            <a:r>
              <a:rPr lang="en"/>
              <a:t>If you ask for a favour from a person when they’re hungry/grumpy, you’re probably not going to be as successful as when they’re full/happy.</a:t>
            </a:r>
            <a:endParaRPr/>
          </a:p>
          <a:p>
            <a:pPr indent="-342900" lvl="0" marL="457200" rtl="0" algn="l">
              <a:spcBef>
                <a:spcPts val="0"/>
              </a:spcBef>
              <a:spcAft>
                <a:spcPts val="0"/>
              </a:spcAft>
              <a:buSzPts val="1800"/>
              <a:buChar char="●"/>
            </a:pPr>
            <a:r>
              <a:rPr lang="en"/>
              <a:t>You can’t </a:t>
            </a:r>
            <a:r>
              <a:rPr lang="en" u="sng"/>
              <a:t>emotionally</a:t>
            </a:r>
            <a:r>
              <a:rPr lang="en"/>
              <a:t> manipulate an algorithm/AI.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 A Case Study</a:t>
            </a:r>
            <a:endParaRPr/>
          </a:p>
        </p:txBody>
      </p:sp>
      <p:sp>
        <p:nvSpPr>
          <p:cNvPr id="171" name="Google Shape;17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Stands for “Correctional Offender Management Profiling for Alternative Sanctions”.</a:t>
            </a:r>
            <a:endParaRPr/>
          </a:p>
          <a:p>
            <a:pPr indent="-342900" lvl="0" marL="457200" rtl="0" algn="l">
              <a:spcBef>
                <a:spcPts val="0"/>
              </a:spcBef>
              <a:spcAft>
                <a:spcPts val="0"/>
              </a:spcAft>
              <a:buSzPts val="1800"/>
              <a:buChar char="●"/>
            </a:pPr>
            <a:r>
              <a:rPr lang="en"/>
              <a:t>Developed by a private company, algorithm not known to public.</a:t>
            </a:r>
            <a:endParaRPr/>
          </a:p>
          <a:p>
            <a:pPr indent="-342900" lvl="0" marL="457200" rtl="0" algn="l">
              <a:spcBef>
                <a:spcPts val="0"/>
              </a:spcBef>
              <a:spcAft>
                <a:spcPts val="0"/>
              </a:spcAft>
              <a:buSzPts val="1800"/>
              <a:buChar char="●"/>
            </a:pPr>
            <a:r>
              <a:rPr lang="en"/>
              <a:t>Algorithm designed to predict/assess a person’s risk that they will recommit a crime after they leave prison. </a:t>
            </a:r>
            <a:r>
              <a:rPr lang="en"/>
              <a:t>Used to</a:t>
            </a:r>
            <a:r>
              <a:rPr lang="en"/>
              <a:t> determine many other things such as bail amount.</a:t>
            </a:r>
            <a:endParaRPr/>
          </a:p>
          <a:p>
            <a:pPr indent="-342900" lvl="0" marL="457200" rtl="0" algn="l">
              <a:spcBef>
                <a:spcPts val="0"/>
              </a:spcBef>
              <a:spcAft>
                <a:spcPts val="0"/>
              </a:spcAft>
              <a:buSzPts val="1800"/>
              <a:buChar char="●"/>
            </a:pPr>
            <a:r>
              <a:rPr lang="en"/>
              <a:t>Uses over 100 variables to determine a rating between 1 - 10. Race is not a variable.</a:t>
            </a:r>
            <a:endParaRPr/>
          </a:p>
          <a:p>
            <a:pPr indent="-342900" lvl="0" marL="457200" rtl="0" algn="l">
              <a:spcBef>
                <a:spcPts val="0"/>
              </a:spcBef>
              <a:spcAft>
                <a:spcPts val="0"/>
              </a:spcAft>
              <a:buSzPts val="1800"/>
              <a:buChar char="●"/>
            </a:pPr>
            <a:r>
              <a:rPr lang="en"/>
              <a:t>However, postcode and other variables can determine race anyway. E.g. Postcode of 2166, good </a:t>
            </a:r>
            <a:r>
              <a:rPr lang="en"/>
              <a:t>probability</a:t>
            </a:r>
            <a:r>
              <a:rPr lang="en"/>
              <a:t> the person is East/South-East Asian.</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66" name="Google Shape;66;p14"/>
          <p:cNvSpPr txBox="1"/>
          <p:nvPr>
            <p:ph idx="2" type="body"/>
          </p:nvPr>
        </p:nvSpPr>
        <p:spPr>
          <a:xfrm>
            <a:off x="4572000" y="804900"/>
            <a:ext cx="3334500" cy="353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1600"/>
              </a:spcBef>
              <a:spcAft>
                <a:spcPts val="0"/>
              </a:spcAft>
              <a:buNone/>
            </a:pPr>
            <a:r>
              <a:rPr lang="en"/>
              <a:t>Fairness &amp; Bias</a:t>
            </a:r>
            <a:endParaRPr/>
          </a:p>
          <a:p>
            <a:pPr indent="0" lvl="0" marL="0" rtl="0" algn="l">
              <a:spcBef>
                <a:spcPts val="1600"/>
              </a:spcBef>
              <a:spcAft>
                <a:spcPts val="0"/>
              </a:spcAft>
              <a:buNone/>
            </a:pPr>
            <a:r>
              <a:rPr lang="en"/>
              <a:t>Efficiency &amp; Correctness</a:t>
            </a:r>
            <a:endParaRPr/>
          </a:p>
          <a:p>
            <a:pPr indent="0" lvl="0" marL="0" rtl="0" algn="l">
              <a:spcBef>
                <a:spcPts val="1600"/>
              </a:spcBef>
              <a:spcAft>
                <a:spcPts val="0"/>
              </a:spcAft>
              <a:buNone/>
            </a:pPr>
            <a:r>
              <a:rPr lang="en"/>
              <a:t>Accountability</a:t>
            </a:r>
            <a:r>
              <a:rPr lang="en"/>
              <a:t> &amp; Transparency</a:t>
            </a:r>
            <a:endParaRPr/>
          </a:p>
          <a:p>
            <a:pPr indent="0" lvl="0" marL="0" rtl="0" algn="l">
              <a:spcBef>
                <a:spcPts val="1600"/>
              </a:spcBef>
              <a:spcAft>
                <a:spcPts val="0"/>
              </a:spcAft>
              <a:buNone/>
            </a:pPr>
            <a:r>
              <a:rPr lang="en"/>
              <a:t>Uber case study</a:t>
            </a:r>
            <a:endParaRPr/>
          </a:p>
          <a:p>
            <a:pPr indent="0" lvl="0" marL="0" rtl="0" algn="l">
              <a:spcBef>
                <a:spcPts val="1600"/>
              </a:spcBef>
              <a:spcAft>
                <a:spcPts val="1600"/>
              </a:spcAft>
              <a:buNone/>
            </a:pPr>
            <a:r>
              <a:rPr lang="en"/>
              <a:t>Conclusion</a:t>
            </a:r>
            <a:endParaRPr/>
          </a:p>
        </p:txBody>
      </p:sp>
      <p:sp>
        <p:nvSpPr>
          <p:cNvPr id="67" name="Google Shape;67;p14"/>
          <p:cNvSpPr txBox="1"/>
          <p:nvPr>
            <p:ph idx="2" type="body"/>
          </p:nvPr>
        </p:nvSpPr>
        <p:spPr>
          <a:xfrm>
            <a:off x="7724925" y="844050"/>
            <a:ext cx="1200000" cy="345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Pua</a:t>
            </a:r>
            <a:endParaRPr/>
          </a:p>
          <a:p>
            <a:pPr indent="0" lvl="0" marL="0" rtl="0" algn="r">
              <a:spcBef>
                <a:spcPts val="1600"/>
              </a:spcBef>
              <a:spcAft>
                <a:spcPts val="0"/>
              </a:spcAft>
              <a:buNone/>
            </a:pPr>
            <a:r>
              <a:rPr lang="en"/>
              <a:t>Brandon</a:t>
            </a:r>
            <a:endParaRPr/>
          </a:p>
          <a:p>
            <a:pPr indent="0" lvl="0" marL="0" rtl="0" algn="r">
              <a:spcBef>
                <a:spcPts val="1600"/>
              </a:spcBef>
              <a:spcAft>
                <a:spcPts val="0"/>
              </a:spcAft>
              <a:buNone/>
            </a:pPr>
            <a:r>
              <a:rPr lang="en"/>
              <a:t>Shan</a:t>
            </a:r>
            <a:endParaRPr/>
          </a:p>
          <a:p>
            <a:pPr indent="0" lvl="0" marL="0" rtl="0" algn="r">
              <a:spcBef>
                <a:spcPts val="1600"/>
              </a:spcBef>
              <a:spcAft>
                <a:spcPts val="0"/>
              </a:spcAft>
              <a:buNone/>
            </a:pPr>
            <a:r>
              <a:rPr lang="en"/>
              <a:t>Jeremy</a:t>
            </a:r>
            <a:endParaRPr/>
          </a:p>
          <a:p>
            <a:pPr indent="0" lvl="0" marL="0" rtl="0" algn="r">
              <a:spcBef>
                <a:spcPts val="1600"/>
              </a:spcBef>
              <a:spcAft>
                <a:spcPts val="0"/>
              </a:spcAft>
              <a:buNone/>
            </a:pPr>
            <a:r>
              <a:rPr lang="en"/>
              <a:t>Albert</a:t>
            </a:r>
            <a:endParaRPr/>
          </a:p>
          <a:p>
            <a:pPr indent="0" lvl="0" marL="0" rtl="0" algn="r">
              <a:spcBef>
                <a:spcPts val="1600"/>
              </a:spcBef>
              <a:spcAft>
                <a:spcPts val="1600"/>
              </a:spcAft>
              <a:buNone/>
            </a:pPr>
            <a:r>
              <a:rPr lang="en"/>
              <a:t>Pua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 Bias</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people who scored a score of 7, black people reoffended 61% of the time, while white people reoffended 60% of the time.</a:t>
            </a:r>
            <a:endParaRPr/>
          </a:p>
          <a:p>
            <a:pPr indent="-342900" lvl="0" marL="457200" rtl="0" algn="l">
              <a:spcBef>
                <a:spcPts val="0"/>
              </a:spcBef>
              <a:spcAft>
                <a:spcPts val="0"/>
              </a:spcAft>
              <a:buSzPts val="1800"/>
              <a:buChar char="●"/>
            </a:pPr>
            <a:r>
              <a:rPr lang="en"/>
              <a:t>However, looking at people who did not reoffend, 42% of black people were labelled as medium/high risk, compared to 22% for white people. Clearly, the algorithm overestimates the risk of black people more than white people.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rPr lang="en" sz="1100" u="sng">
                <a:solidFill>
                  <a:schemeClr val="accent5"/>
                </a:solidFill>
                <a:hlinkClick r:id="rId3"/>
              </a:rPr>
              <a:t>https://www.propublica.org/article/machine-bias-risk-assessments-in-criminal-sentencing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  Example</a:t>
            </a:r>
            <a:endParaRPr/>
          </a:p>
        </p:txBody>
      </p:sp>
      <p:sp>
        <p:nvSpPr>
          <p:cNvPr id="183" name="Google Shape;183;p33"/>
          <p:cNvSpPr txBox="1"/>
          <p:nvPr>
            <p:ph idx="1" type="body"/>
          </p:nvPr>
        </p:nvSpPr>
        <p:spPr>
          <a:xfrm>
            <a:off x="311700" y="1220650"/>
            <a:ext cx="591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Both were charged for stealing ~$80 USD</a:t>
            </a:r>
            <a:endParaRPr/>
          </a:p>
          <a:p>
            <a:pPr indent="-342900" lvl="0" marL="457200" rtl="0" algn="l">
              <a:spcBef>
                <a:spcPts val="0"/>
              </a:spcBef>
              <a:spcAft>
                <a:spcPts val="0"/>
              </a:spcAft>
              <a:buSzPts val="1800"/>
              <a:buChar char="●"/>
            </a:pPr>
            <a:r>
              <a:rPr lang="en"/>
              <a:t>Vernon had 2 || 3 felonies, Brisha had 4 misdemeanors.</a:t>
            </a:r>
            <a:endParaRPr/>
          </a:p>
          <a:p>
            <a:pPr indent="-342900" lvl="0" marL="457200" rtl="0" algn="l">
              <a:spcBef>
                <a:spcPts val="0"/>
              </a:spcBef>
              <a:spcAft>
                <a:spcPts val="0"/>
              </a:spcAft>
              <a:buSzPts val="1800"/>
              <a:buChar char="●"/>
            </a:pPr>
            <a:r>
              <a:rPr lang="en"/>
              <a:t>Algorithm determined that Brisha had a higher risk of recidivism.</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sz="1100" u="sng">
                <a:solidFill>
                  <a:schemeClr val="hlink"/>
                </a:solidFill>
                <a:hlinkClick r:id="rId3"/>
              </a:rPr>
              <a:t>https://www.propublica.org/article/machine-bias-risk-assessments-in-criminal-sentencing</a:t>
            </a:r>
            <a:endParaRPr sz="1100"/>
          </a:p>
          <a:p>
            <a:pPr indent="0" lvl="0" marL="457200" rtl="0" algn="l">
              <a:spcBef>
                <a:spcPts val="1600"/>
              </a:spcBef>
              <a:spcAft>
                <a:spcPts val="1600"/>
              </a:spcAft>
              <a:buNone/>
            </a:pPr>
            <a:r>
              <a:t/>
            </a:r>
            <a:endParaRPr/>
          </a:p>
        </p:txBody>
      </p:sp>
      <p:pic>
        <p:nvPicPr>
          <p:cNvPr id="184" name="Google Shape;184;p33"/>
          <p:cNvPicPr preferRelativeResize="0"/>
          <p:nvPr/>
        </p:nvPicPr>
        <p:blipFill>
          <a:blip r:embed="rId4">
            <a:alphaModFix/>
          </a:blip>
          <a:stretch>
            <a:fillRect/>
          </a:stretch>
        </p:blipFill>
        <p:spPr>
          <a:xfrm>
            <a:off x="6344050" y="1017450"/>
            <a:ext cx="2488250" cy="1902369"/>
          </a:xfrm>
          <a:prstGeom prst="rect">
            <a:avLst/>
          </a:prstGeom>
          <a:noFill/>
          <a:ln>
            <a:noFill/>
          </a:ln>
        </p:spPr>
      </p:pic>
      <p:pic>
        <p:nvPicPr>
          <p:cNvPr id="185" name="Google Shape;185;p33"/>
          <p:cNvPicPr preferRelativeResize="0"/>
          <p:nvPr/>
        </p:nvPicPr>
        <p:blipFill>
          <a:blip r:embed="rId5">
            <a:alphaModFix/>
          </a:blip>
          <a:stretch>
            <a:fillRect/>
          </a:stretch>
        </p:blipFill>
        <p:spPr>
          <a:xfrm>
            <a:off x="6344047" y="2919825"/>
            <a:ext cx="2488250" cy="190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Ethicality/Fairness of COMPAS</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Looking at the current situation itself, in both consequentialist and non-</a:t>
            </a:r>
            <a:r>
              <a:rPr lang="en"/>
              <a:t>consequentialist</a:t>
            </a:r>
            <a:r>
              <a:rPr lang="en"/>
              <a:t> ethical philosophies, both consider COMPAS UNETHICAL.</a:t>
            </a:r>
            <a:endParaRPr/>
          </a:p>
          <a:p>
            <a:pPr indent="-342900" lvl="0" marL="457200" rtl="0" algn="l">
              <a:spcBef>
                <a:spcPts val="0"/>
              </a:spcBef>
              <a:spcAft>
                <a:spcPts val="0"/>
              </a:spcAft>
              <a:buSzPts val="1800"/>
              <a:buChar char="●"/>
            </a:pPr>
            <a:r>
              <a:rPr lang="en"/>
              <a:t>However, looking at a larger scope, we see that the ethicality of risk assessment tools differ on philosophy.</a:t>
            </a:r>
            <a:endParaRPr/>
          </a:p>
          <a:p>
            <a:pPr indent="-342900" lvl="0" marL="457200" rtl="0" algn="l">
              <a:spcBef>
                <a:spcPts val="0"/>
              </a:spcBef>
              <a:spcAft>
                <a:spcPts val="0"/>
              </a:spcAft>
              <a:buSzPts val="1800"/>
              <a:buChar char="●"/>
            </a:pPr>
            <a:r>
              <a:rPr lang="en"/>
              <a:t>Kantian - Through perfecting an algorithm to correctly measure recidivism risk, we affect many undeserving people.</a:t>
            </a:r>
            <a:endParaRPr/>
          </a:p>
          <a:p>
            <a:pPr indent="-342900" lvl="0" marL="457200" rtl="0" algn="l">
              <a:spcBef>
                <a:spcPts val="0"/>
              </a:spcBef>
              <a:spcAft>
                <a:spcPts val="0"/>
              </a:spcAft>
              <a:buSzPts val="1800"/>
              <a:buChar char="●"/>
            </a:pPr>
            <a:r>
              <a:rPr lang="en"/>
              <a:t>Mill - By affecting these undeserving people, we allow to further correctly evaluate future defendants/criminals fairly.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Discrimination/Unfairness in the Datasets</a:t>
            </a:r>
            <a:endParaRPr/>
          </a:p>
        </p:txBody>
      </p:sp>
      <p:sp>
        <p:nvSpPr>
          <p:cNvPr id="197" name="Google Shape;19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Datasets are needed to help AI learn.</a:t>
            </a:r>
            <a:endParaRPr/>
          </a:p>
          <a:p>
            <a:pPr indent="-342900" lvl="0" marL="457200" rtl="0" algn="l">
              <a:spcBef>
                <a:spcPts val="0"/>
              </a:spcBef>
              <a:spcAft>
                <a:spcPts val="0"/>
              </a:spcAft>
              <a:buSzPts val="1800"/>
              <a:buChar char="●"/>
            </a:pPr>
            <a:r>
              <a:rPr lang="en"/>
              <a:t>Datasets can contain bias.</a:t>
            </a:r>
            <a:endParaRPr/>
          </a:p>
          <a:p>
            <a:pPr indent="-342900" lvl="0" marL="457200" rtl="0" algn="l">
              <a:spcBef>
                <a:spcPts val="0"/>
              </a:spcBef>
              <a:spcAft>
                <a:spcPts val="0"/>
              </a:spcAft>
              <a:buSzPts val="1800"/>
              <a:buChar char="●"/>
            </a:pPr>
            <a:r>
              <a:rPr lang="en"/>
              <a:t>Teaching an AI with bad datasets can lead to unfair/unethical results.</a:t>
            </a:r>
            <a:endParaRPr/>
          </a:p>
          <a:p>
            <a:pPr indent="0" lvl="0" marL="0" rtl="0" algn="l">
              <a:spcBef>
                <a:spcPts val="1600"/>
              </a:spcBef>
              <a:spcAft>
                <a:spcPts val="1600"/>
              </a:spcAft>
              <a:buNone/>
            </a:pPr>
            <a:r>
              <a:t/>
            </a:r>
            <a:endParaRPr/>
          </a:p>
        </p:txBody>
      </p:sp>
      <p:pic>
        <p:nvPicPr>
          <p:cNvPr id="198" name="Google Shape;198;p35"/>
          <p:cNvPicPr preferRelativeResize="0"/>
          <p:nvPr/>
        </p:nvPicPr>
        <p:blipFill>
          <a:blip r:embed="rId3">
            <a:alphaModFix/>
          </a:blip>
          <a:stretch>
            <a:fillRect/>
          </a:stretch>
        </p:blipFill>
        <p:spPr>
          <a:xfrm>
            <a:off x="869096" y="2397358"/>
            <a:ext cx="2549825" cy="926625"/>
          </a:xfrm>
          <a:prstGeom prst="rect">
            <a:avLst/>
          </a:prstGeom>
          <a:noFill/>
          <a:ln>
            <a:noFill/>
          </a:ln>
        </p:spPr>
      </p:pic>
      <p:pic>
        <p:nvPicPr>
          <p:cNvPr id="199" name="Google Shape;199;p35"/>
          <p:cNvPicPr preferRelativeResize="0"/>
          <p:nvPr/>
        </p:nvPicPr>
        <p:blipFill>
          <a:blip r:embed="rId4">
            <a:alphaModFix/>
          </a:blip>
          <a:stretch>
            <a:fillRect/>
          </a:stretch>
        </p:blipFill>
        <p:spPr>
          <a:xfrm>
            <a:off x="869100" y="3365950"/>
            <a:ext cx="2549826" cy="1200869"/>
          </a:xfrm>
          <a:prstGeom prst="rect">
            <a:avLst/>
          </a:prstGeom>
          <a:noFill/>
          <a:ln>
            <a:noFill/>
          </a:ln>
        </p:spPr>
      </p:pic>
      <p:sp>
        <p:nvSpPr>
          <p:cNvPr id="200" name="Google Shape;200;p35"/>
          <p:cNvSpPr/>
          <p:nvPr/>
        </p:nvSpPr>
        <p:spPr>
          <a:xfrm>
            <a:off x="3660350" y="3049850"/>
            <a:ext cx="543300" cy="528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35"/>
          <p:cNvPicPr preferRelativeResize="0"/>
          <p:nvPr/>
        </p:nvPicPr>
        <p:blipFill>
          <a:blip r:embed="rId5">
            <a:alphaModFix/>
          </a:blip>
          <a:stretch>
            <a:fillRect/>
          </a:stretch>
        </p:blipFill>
        <p:spPr>
          <a:xfrm>
            <a:off x="4445075" y="2397362"/>
            <a:ext cx="2424088" cy="926625"/>
          </a:xfrm>
          <a:prstGeom prst="rect">
            <a:avLst/>
          </a:prstGeom>
          <a:noFill/>
          <a:ln>
            <a:noFill/>
          </a:ln>
        </p:spPr>
      </p:pic>
      <p:pic>
        <p:nvPicPr>
          <p:cNvPr id="202" name="Google Shape;202;p35"/>
          <p:cNvPicPr preferRelativeResize="0"/>
          <p:nvPr/>
        </p:nvPicPr>
        <p:blipFill>
          <a:blip r:embed="rId6">
            <a:alphaModFix/>
          </a:blip>
          <a:stretch>
            <a:fillRect/>
          </a:stretch>
        </p:blipFill>
        <p:spPr>
          <a:xfrm>
            <a:off x="4445075" y="3404900"/>
            <a:ext cx="2531687" cy="1122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still bother then?</a:t>
            </a:r>
            <a:endParaRPr/>
          </a:p>
        </p:txBody>
      </p:sp>
      <p:sp>
        <p:nvSpPr>
          <p:cNvPr id="208" name="Google Shape;20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Because if implemented well, it can greatly help with fairness.</a:t>
            </a:r>
            <a:endParaRPr/>
          </a:p>
          <a:p>
            <a:pPr indent="-342900" lvl="0" marL="457200" rtl="0" algn="l">
              <a:spcBef>
                <a:spcPts val="0"/>
              </a:spcBef>
              <a:spcAft>
                <a:spcPts val="0"/>
              </a:spcAft>
              <a:buSzPts val="1800"/>
              <a:buChar char="●"/>
            </a:pPr>
            <a:r>
              <a:rPr lang="en"/>
              <a:t>2016 study tested a risk assessment tool other than COMPAS, and determined that the bias towards black people in that tool was negligible. Shows that a well implemented tool can greatly help.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Efficiency &amp; Correctness</a:t>
            </a:r>
            <a:endParaRPr/>
          </a:p>
        </p:txBody>
      </p:sp>
      <p:sp>
        <p:nvSpPr>
          <p:cNvPr id="214" name="Google Shape;214;p37"/>
          <p:cNvSpPr txBox="1"/>
          <p:nvPr/>
        </p:nvSpPr>
        <p:spPr>
          <a:xfrm>
            <a:off x="7206225" y="4112100"/>
            <a:ext cx="1299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Shan Wang</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391350"/>
            <a:ext cx="8168400" cy="4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Efficiency and Correctness</a:t>
            </a:r>
            <a:endParaRPr sz="1800"/>
          </a:p>
        </p:txBody>
      </p:sp>
      <p:sp>
        <p:nvSpPr>
          <p:cNvPr id="220" name="Google Shape;220;p38"/>
          <p:cNvSpPr txBox="1"/>
          <p:nvPr>
            <p:ph idx="1" type="body"/>
          </p:nvPr>
        </p:nvSpPr>
        <p:spPr>
          <a:xfrm>
            <a:off x="1758450" y="1159275"/>
            <a:ext cx="6721500" cy="3409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Verdana"/>
              <a:buChar char="❏"/>
            </a:pPr>
            <a:r>
              <a:rPr lang="en" sz="1800">
                <a:solidFill>
                  <a:srgbClr val="666666"/>
                </a:solidFill>
                <a:latin typeface="Verdana"/>
                <a:ea typeface="Verdana"/>
                <a:cs typeface="Verdana"/>
                <a:sym typeface="Verdana"/>
              </a:rPr>
              <a:t>Algorithms always correct</a:t>
            </a:r>
            <a:endParaRPr sz="1800">
              <a:solidFill>
                <a:srgbClr val="666666"/>
              </a:solidFill>
              <a:latin typeface="Verdana"/>
              <a:ea typeface="Verdana"/>
              <a:cs typeface="Verdana"/>
              <a:sym typeface="Verdana"/>
            </a:endParaRPr>
          </a:p>
          <a:p>
            <a:pPr indent="-342900" lvl="0" marL="457200" rtl="0" algn="l">
              <a:lnSpc>
                <a:spcPct val="150000"/>
              </a:lnSpc>
              <a:spcBef>
                <a:spcPts val="0"/>
              </a:spcBef>
              <a:spcAft>
                <a:spcPts val="0"/>
              </a:spcAft>
              <a:buClr>
                <a:srgbClr val="666666"/>
              </a:buClr>
              <a:buSzPts val="1800"/>
              <a:buFont typeface="Verdana"/>
              <a:buChar char="❏"/>
            </a:pPr>
            <a:r>
              <a:rPr lang="en" sz="1800">
                <a:solidFill>
                  <a:srgbClr val="666666"/>
                </a:solidFill>
                <a:latin typeface="Verdana"/>
                <a:ea typeface="Verdana"/>
                <a:cs typeface="Verdana"/>
                <a:sym typeface="Verdana"/>
              </a:rPr>
              <a:t>Efficient in data analysis</a:t>
            </a:r>
            <a:endParaRPr sz="1800">
              <a:solidFill>
                <a:srgbClr val="666666"/>
              </a:solidFill>
              <a:latin typeface="Verdana"/>
              <a:ea typeface="Verdana"/>
              <a:cs typeface="Verdana"/>
              <a:sym typeface="Verdana"/>
            </a:endParaRPr>
          </a:p>
          <a:p>
            <a:pPr indent="-342900" lvl="1" marL="914400" rtl="0" algn="l">
              <a:lnSpc>
                <a:spcPct val="150000"/>
              </a:lnSpc>
              <a:spcBef>
                <a:spcPts val="0"/>
              </a:spcBef>
              <a:spcAft>
                <a:spcPts val="0"/>
              </a:spcAft>
              <a:buClr>
                <a:srgbClr val="666666"/>
              </a:buClr>
              <a:buSzPts val="1800"/>
              <a:buFont typeface="Verdana"/>
              <a:buChar char="❏"/>
            </a:pPr>
            <a:r>
              <a:rPr lang="en" sz="1800">
                <a:solidFill>
                  <a:srgbClr val="666666"/>
                </a:solidFill>
                <a:latin typeface="Verdana"/>
                <a:ea typeface="Verdana"/>
                <a:cs typeface="Verdana"/>
                <a:sym typeface="Verdana"/>
              </a:rPr>
              <a:t>Fast &amp; Accurate</a:t>
            </a:r>
            <a:endParaRPr sz="1800">
              <a:solidFill>
                <a:srgbClr val="666666"/>
              </a:solidFill>
              <a:latin typeface="Verdana"/>
              <a:ea typeface="Verdana"/>
              <a:cs typeface="Verdana"/>
              <a:sym typeface="Verdana"/>
            </a:endParaRPr>
          </a:p>
          <a:p>
            <a:pPr indent="0" lvl="0" marL="0" rtl="0" algn="l">
              <a:lnSpc>
                <a:spcPct val="150000"/>
              </a:lnSpc>
              <a:spcBef>
                <a:spcPts val="1600"/>
              </a:spcBef>
              <a:spcAft>
                <a:spcPts val="0"/>
              </a:spcAft>
              <a:buNone/>
            </a:pPr>
            <a:r>
              <a:t/>
            </a:r>
            <a:endParaRPr sz="1800">
              <a:solidFill>
                <a:srgbClr val="666666"/>
              </a:solidFill>
              <a:latin typeface="Verdana"/>
              <a:ea typeface="Verdana"/>
              <a:cs typeface="Verdana"/>
              <a:sym typeface="Verdana"/>
            </a:endParaRPr>
          </a:p>
          <a:p>
            <a:pPr indent="-342900" lvl="0" marL="457200" rtl="0" algn="l">
              <a:lnSpc>
                <a:spcPct val="150000"/>
              </a:lnSpc>
              <a:spcBef>
                <a:spcPts val="1600"/>
              </a:spcBef>
              <a:spcAft>
                <a:spcPts val="0"/>
              </a:spcAft>
              <a:buClr>
                <a:srgbClr val="666666"/>
              </a:buClr>
              <a:buSzPts val="1800"/>
              <a:buFont typeface="Verdana"/>
              <a:buChar char="❏"/>
            </a:pPr>
            <a:r>
              <a:rPr lang="en" sz="1800">
                <a:solidFill>
                  <a:srgbClr val="666666"/>
                </a:solidFill>
                <a:latin typeface="Verdana"/>
                <a:ea typeface="Verdana"/>
                <a:cs typeface="Verdana"/>
                <a:sym typeface="Verdana"/>
              </a:rPr>
              <a:t>Data selection biases</a:t>
            </a:r>
            <a:endParaRPr sz="1800">
              <a:solidFill>
                <a:srgbClr val="666666"/>
              </a:solidFill>
              <a:latin typeface="Verdana"/>
              <a:ea typeface="Verdana"/>
              <a:cs typeface="Verdana"/>
              <a:sym typeface="Verdana"/>
            </a:endParaRPr>
          </a:p>
          <a:p>
            <a:pPr indent="-342900" lvl="0" marL="457200" rtl="0" algn="l">
              <a:lnSpc>
                <a:spcPct val="150000"/>
              </a:lnSpc>
              <a:spcBef>
                <a:spcPts val="0"/>
              </a:spcBef>
              <a:spcAft>
                <a:spcPts val="0"/>
              </a:spcAft>
              <a:buClr>
                <a:srgbClr val="666666"/>
              </a:buClr>
              <a:buSzPts val="1800"/>
              <a:buFont typeface="Verdana"/>
              <a:buChar char="❏"/>
            </a:pPr>
            <a:r>
              <a:rPr lang="en" sz="1800">
                <a:solidFill>
                  <a:srgbClr val="666666"/>
                </a:solidFill>
                <a:latin typeface="Verdana"/>
                <a:ea typeface="Verdana"/>
                <a:cs typeface="Verdana"/>
                <a:sym typeface="Verdana"/>
              </a:rPr>
              <a:t>Replicate biases</a:t>
            </a:r>
            <a:endParaRPr sz="1800">
              <a:solidFill>
                <a:srgbClr val="666666"/>
              </a:solidFill>
              <a:latin typeface="Verdana"/>
              <a:ea typeface="Verdana"/>
              <a:cs typeface="Verdana"/>
              <a:sym typeface="Verdana"/>
            </a:endParaRPr>
          </a:p>
        </p:txBody>
      </p:sp>
      <p:sp>
        <p:nvSpPr>
          <p:cNvPr id="221" name="Google Shape;221;p38"/>
          <p:cNvSpPr txBox="1"/>
          <p:nvPr/>
        </p:nvSpPr>
        <p:spPr>
          <a:xfrm>
            <a:off x="311700" y="1159275"/>
            <a:ext cx="13026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Positive</a:t>
            </a:r>
            <a:endParaRPr b="1" sz="2400">
              <a:solidFill>
                <a:schemeClr val="dk1"/>
              </a:solidFill>
              <a:latin typeface="Playfair Display"/>
              <a:ea typeface="Playfair Display"/>
              <a:cs typeface="Playfair Display"/>
              <a:sym typeface="Playfair Display"/>
            </a:endParaRPr>
          </a:p>
        </p:txBody>
      </p:sp>
      <p:sp>
        <p:nvSpPr>
          <p:cNvPr id="222" name="Google Shape;222;p38"/>
          <p:cNvSpPr txBox="1"/>
          <p:nvPr/>
        </p:nvSpPr>
        <p:spPr>
          <a:xfrm>
            <a:off x="217075" y="3148275"/>
            <a:ext cx="14760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Negative</a:t>
            </a:r>
            <a:endParaRPr b="1" sz="2400">
              <a:solidFill>
                <a:schemeClr val="dk1"/>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391350"/>
            <a:ext cx="8168400" cy="4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Efficiency and Correctness</a:t>
            </a:r>
            <a:endParaRPr sz="1800"/>
          </a:p>
        </p:txBody>
      </p:sp>
      <p:sp>
        <p:nvSpPr>
          <p:cNvPr id="228" name="Google Shape;228;p39"/>
          <p:cNvSpPr txBox="1"/>
          <p:nvPr>
            <p:ph idx="1" type="body"/>
          </p:nvPr>
        </p:nvSpPr>
        <p:spPr>
          <a:xfrm>
            <a:off x="1758450" y="1159275"/>
            <a:ext cx="6721500" cy="1836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666666"/>
              </a:buClr>
              <a:buSzPts val="1800"/>
              <a:buFont typeface="Verdana"/>
              <a:buChar char="❏"/>
            </a:pPr>
            <a:r>
              <a:rPr b="1" lang="en" sz="1800">
                <a:solidFill>
                  <a:srgbClr val="666666"/>
                </a:solidFill>
                <a:latin typeface="Verdana"/>
                <a:ea typeface="Verdana"/>
                <a:cs typeface="Verdana"/>
                <a:sym typeface="Verdana"/>
              </a:rPr>
              <a:t>Algorithms always correct</a:t>
            </a:r>
            <a:endParaRPr b="1" sz="1800">
              <a:solidFill>
                <a:srgbClr val="666666"/>
              </a:solidFill>
              <a:latin typeface="Verdana"/>
              <a:ea typeface="Verdana"/>
              <a:cs typeface="Verdana"/>
              <a:sym typeface="Verdana"/>
            </a:endParaRPr>
          </a:p>
          <a:p>
            <a:pPr indent="0" lvl="0" marL="457200" rtl="0" algn="l">
              <a:spcBef>
                <a:spcPts val="1600"/>
              </a:spcBef>
              <a:spcAft>
                <a:spcPts val="1000"/>
              </a:spcAft>
              <a:buNone/>
            </a:pPr>
            <a:r>
              <a:rPr lang="en" sz="1400">
                <a:solidFill>
                  <a:srgbClr val="666666"/>
                </a:solidFill>
                <a:latin typeface="Verdana"/>
                <a:ea typeface="Verdana"/>
                <a:cs typeface="Verdana"/>
                <a:sym typeface="Verdana"/>
              </a:rPr>
              <a:t>Algorithms are not inherently biased, algorithmic decisions depend on a number of factors, including how the software is deployed, and the quality and representativeness of the underlying data. </a:t>
            </a:r>
            <a:r>
              <a:rPr lang="en" sz="1400">
                <a:solidFill>
                  <a:srgbClr val="666666"/>
                </a:solidFill>
                <a:highlight>
                  <a:schemeClr val="lt1"/>
                </a:highlight>
                <a:latin typeface="Verdana"/>
                <a:ea typeface="Verdana"/>
                <a:cs typeface="Verdana"/>
                <a:sym typeface="Verdana"/>
              </a:rPr>
              <a:t>(Raeng.org.uk, 2018)</a:t>
            </a:r>
            <a:endParaRPr sz="1400">
              <a:solidFill>
                <a:srgbClr val="666666"/>
              </a:solidFill>
              <a:latin typeface="Verdana"/>
              <a:ea typeface="Verdana"/>
              <a:cs typeface="Verdana"/>
              <a:sym typeface="Verdana"/>
            </a:endParaRPr>
          </a:p>
        </p:txBody>
      </p:sp>
      <p:sp>
        <p:nvSpPr>
          <p:cNvPr id="229" name="Google Shape;229;p39"/>
          <p:cNvSpPr txBox="1"/>
          <p:nvPr/>
        </p:nvSpPr>
        <p:spPr>
          <a:xfrm>
            <a:off x="311700" y="1159275"/>
            <a:ext cx="13026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Positive</a:t>
            </a:r>
            <a:endParaRPr b="1" sz="2400">
              <a:solidFill>
                <a:schemeClr val="dk1"/>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391350"/>
            <a:ext cx="8168400" cy="4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Efficiency and Correctness</a:t>
            </a:r>
            <a:endParaRPr sz="1800"/>
          </a:p>
        </p:txBody>
      </p:sp>
      <p:sp>
        <p:nvSpPr>
          <p:cNvPr id="235" name="Google Shape;235;p40"/>
          <p:cNvSpPr txBox="1"/>
          <p:nvPr>
            <p:ph idx="1" type="body"/>
          </p:nvPr>
        </p:nvSpPr>
        <p:spPr>
          <a:xfrm>
            <a:off x="1758450" y="1159275"/>
            <a:ext cx="6721500" cy="3074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666666"/>
              </a:buClr>
              <a:buSzPts val="1800"/>
              <a:buFont typeface="Verdana"/>
              <a:buChar char="❏"/>
            </a:pPr>
            <a:r>
              <a:rPr b="1" lang="en">
                <a:solidFill>
                  <a:srgbClr val="666666"/>
                </a:solidFill>
                <a:latin typeface="Verdana"/>
                <a:ea typeface="Verdana"/>
                <a:cs typeface="Verdana"/>
                <a:sym typeface="Verdana"/>
              </a:rPr>
              <a:t>Efficient in data analysis</a:t>
            </a:r>
            <a:endParaRPr b="1">
              <a:solidFill>
                <a:srgbClr val="666666"/>
              </a:solidFill>
              <a:latin typeface="Verdana"/>
              <a:ea typeface="Verdana"/>
              <a:cs typeface="Verdana"/>
              <a:sym typeface="Verdana"/>
            </a:endParaRPr>
          </a:p>
          <a:p>
            <a:pPr indent="0" lvl="0" marL="457200" rtl="0" algn="l">
              <a:lnSpc>
                <a:spcPct val="100000"/>
              </a:lnSpc>
              <a:spcBef>
                <a:spcPts val="1600"/>
              </a:spcBef>
              <a:spcAft>
                <a:spcPts val="0"/>
              </a:spcAft>
              <a:buNone/>
            </a:pPr>
            <a:r>
              <a:rPr lang="en" sz="1400">
                <a:solidFill>
                  <a:srgbClr val="666666"/>
                </a:solidFill>
                <a:highlight>
                  <a:schemeClr val="lt1"/>
                </a:highlight>
                <a:latin typeface="Verdana"/>
                <a:ea typeface="Verdana"/>
                <a:cs typeface="Verdana"/>
                <a:sym typeface="Verdana"/>
              </a:rPr>
              <a:t>Manual decision procedures would have existed before the involvement of a computer. What’s different about computer algorithms is the sheer volume and complexity of the data that can be factored in to decisions. (Mathisen, 2018)</a:t>
            </a:r>
            <a:endParaRPr>
              <a:solidFill>
                <a:srgbClr val="666666"/>
              </a:solidFill>
              <a:highlight>
                <a:schemeClr val="lt1"/>
              </a:highlight>
              <a:latin typeface="Verdana"/>
              <a:ea typeface="Verdana"/>
              <a:cs typeface="Verdana"/>
              <a:sym typeface="Verdana"/>
            </a:endParaRPr>
          </a:p>
          <a:p>
            <a:pPr indent="0" lvl="0" marL="457200" rtl="0" algn="l">
              <a:lnSpc>
                <a:spcPct val="100000"/>
              </a:lnSpc>
              <a:spcBef>
                <a:spcPts val="1600"/>
              </a:spcBef>
              <a:spcAft>
                <a:spcPts val="1600"/>
              </a:spcAft>
              <a:buNone/>
            </a:pPr>
            <a:r>
              <a:rPr lang="en" sz="1400">
                <a:solidFill>
                  <a:srgbClr val="666666"/>
                </a:solidFill>
                <a:highlight>
                  <a:schemeClr val="lt1"/>
                </a:highlight>
                <a:latin typeface="Verdana"/>
                <a:ea typeface="Verdana"/>
                <a:cs typeface="Verdana"/>
                <a:sym typeface="Verdana"/>
              </a:rPr>
              <a:t>Many companies leverage business process automation technologies to drive operational efficiency. However, decision-making steps tend to be a stumbling block in even the most well-designed and powerfully automated workflows. (Murphy, 2018)</a:t>
            </a:r>
            <a:endParaRPr sz="1400">
              <a:solidFill>
                <a:srgbClr val="666666"/>
              </a:solidFill>
              <a:latin typeface="Verdana"/>
              <a:ea typeface="Verdana"/>
              <a:cs typeface="Verdana"/>
              <a:sym typeface="Verdana"/>
            </a:endParaRPr>
          </a:p>
        </p:txBody>
      </p:sp>
      <p:sp>
        <p:nvSpPr>
          <p:cNvPr id="236" name="Google Shape;236;p40"/>
          <p:cNvSpPr txBox="1"/>
          <p:nvPr/>
        </p:nvSpPr>
        <p:spPr>
          <a:xfrm>
            <a:off x="311700" y="1159275"/>
            <a:ext cx="13026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Positive</a:t>
            </a:r>
            <a:endParaRPr b="1" sz="2400">
              <a:solidFill>
                <a:schemeClr val="dk1"/>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391350"/>
            <a:ext cx="8168400" cy="4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Efficiency and Correctness</a:t>
            </a:r>
            <a:endParaRPr sz="1800"/>
          </a:p>
        </p:txBody>
      </p:sp>
      <p:sp>
        <p:nvSpPr>
          <p:cNvPr id="242" name="Google Shape;242;p41"/>
          <p:cNvSpPr txBox="1"/>
          <p:nvPr/>
        </p:nvSpPr>
        <p:spPr>
          <a:xfrm>
            <a:off x="311700" y="1159275"/>
            <a:ext cx="14163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Negative</a:t>
            </a:r>
            <a:endParaRPr b="1" sz="2400">
              <a:solidFill>
                <a:schemeClr val="dk1"/>
              </a:solidFill>
              <a:latin typeface="Playfair Display"/>
              <a:ea typeface="Playfair Display"/>
              <a:cs typeface="Playfair Display"/>
              <a:sym typeface="Playfair Display"/>
            </a:endParaRPr>
          </a:p>
        </p:txBody>
      </p:sp>
      <p:sp>
        <p:nvSpPr>
          <p:cNvPr id="243" name="Google Shape;243;p41"/>
          <p:cNvSpPr txBox="1"/>
          <p:nvPr>
            <p:ph idx="1" type="body"/>
          </p:nvPr>
        </p:nvSpPr>
        <p:spPr>
          <a:xfrm>
            <a:off x="1758450" y="1159275"/>
            <a:ext cx="6721500" cy="2147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666666"/>
              </a:buClr>
              <a:buSzPts val="1800"/>
              <a:buFont typeface="Verdana"/>
              <a:buChar char="❏"/>
            </a:pPr>
            <a:r>
              <a:rPr b="1" lang="en">
                <a:solidFill>
                  <a:srgbClr val="666666"/>
                </a:solidFill>
                <a:latin typeface="Verdana"/>
                <a:ea typeface="Verdana"/>
                <a:cs typeface="Verdana"/>
                <a:sym typeface="Verdana"/>
              </a:rPr>
              <a:t>Data selection biases</a:t>
            </a:r>
            <a:endParaRPr b="1">
              <a:solidFill>
                <a:srgbClr val="666666"/>
              </a:solidFill>
              <a:latin typeface="Verdana"/>
              <a:ea typeface="Verdana"/>
              <a:cs typeface="Verdana"/>
              <a:sym typeface="Verdana"/>
            </a:endParaRPr>
          </a:p>
          <a:p>
            <a:pPr indent="0" lvl="0" marL="457200" rtl="0" algn="l">
              <a:spcBef>
                <a:spcPts val="1600"/>
              </a:spcBef>
              <a:spcAft>
                <a:spcPts val="1600"/>
              </a:spcAft>
              <a:buNone/>
            </a:pPr>
            <a:r>
              <a:rPr lang="en" sz="1400">
                <a:solidFill>
                  <a:srgbClr val="666666"/>
                </a:solidFill>
                <a:highlight>
                  <a:schemeClr val="lt1"/>
                </a:highlight>
                <a:latin typeface="Verdana"/>
                <a:ea typeface="Verdana"/>
                <a:cs typeface="Verdana"/>
                <a:sym typeface="Verdana"/>
              </a:rPr>
              <a:t>How ‘good’ an algorithm is depends entirely on its creator’s intended outcome and what success looks like to them, with which you, me or anyone else may not agree. </a:t>
            </a:r>
            <a:r>
              <a:rPr lang="en" sz="1400">
                <a:solidFill>
                  <a:srgbClr val="666666"/>
                </a:solidFill>
                <a:latin typeface="Verdana"/>
                <a:ea typeface="Verdana"/>
                <a:cs typeface="Verdana"/>
                <a:sym typeface="Verdana"/>
              </a:rPr>
              <a:t>Someone decides which data to include (and what the data represent), which to exclude, and how to weight each component. </a:t>
            </a:r>
            <a:r>
              <a:rPr lang="en" sz="1400">
                <a:solidFill>
                  <a:srgbClr val="666666"/>
                </a:solidFill>
                <a:highlight>
                  <a:schemeClr val="lt1"/>
                </a:highlight>
                <a:latin typeface="Verdana"/>
                <a:ea typeface="Verdana"/>
                <a:cs typeface="Verdana"/>
                <a:sym typeface="Verdana"/>
              </a:rPr>
              <a:t>(Mathisen, 2018)</a:t>
            </a:r>
            <a:endParaRPr sz="1400">
              <a:solidFill>
                <a:srgbClr val="666666"/>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391350"/>
            <a:ext cx="8168400" cy="4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Efficiency and Correctness</a:t>
            </a:r>
            <a:endParaRPr sz="1800"/>
          </a:p>
        </p:txBody>
      </p:sp>
      <p:sp>
        <p:nvSpPr>
          <p:cNvPr id="249" name="Google Shape;249;p42"/>
          <p:cNvSpPr txBox="1"/>
          <p:nvPr>
            <p:ph idx="1" type="body"/>
          </p:nvPr>
        </p:nvSpPr>
        <p:spPr>
          <a:xfrm>
            <a:off x="1758450" y="1159275"/>
            <a:ext cx="6721500" cy="1653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666666"/>
              </a:buClr>
              <a:buSzPts val="1800"/>
              <a:buFont typeface="Verdana"/>
              <a:buChar char="❏"/>
            </a:pPr>
            <a:r>
              <a:rPr b="1" lang="en">
                <a:solidFill>
                  <a:srgbClr val="666666"/>
                </a:solidFill>
                <a:latin typeface="Verdana"/>
                <a:ea typeface="Verdana"/>
                <a:cs typeface="Verdana"/>
                <a:sym typeface="Verdana"/>
              </a:rPr>
              <a:t>Replicate biases</a:t>
            </a:r>
            <a:endParaRPr b="1">
              <a:solidFill>
                <a:srgbClr val="666666"/>
              </a:solidFill>
              <a:latin typeface="Verdana"/>
              <a:ea typeface="Verdana"/>
              <a:cs typeface="Verdana"/>
              <a:sym typeface="Verdana"/>
            </a:endParaRPr>
          </a:p>
          <a:p>
            <a:pPr indent="0" lvl="0" marL="457200" rtl="0" algn="l">
              <a:spcBef>
                <a:spcPts val="1600"/>
              </a:spcBef>
              <a:spcAft>
                <a:spcPts val="1600"/>
              </a:spcAft>
              <a:buNone/>
            </a:pPr>
            <a:r>
              <a:rPr lang="en" sz="1400">
                <a:solidFill>
                  <a:srgbClr val="666666"/>
                </a:solidFill>
                <a:latin typeface="Verdana"/>
                <a:ea typeface="Verdana"/>
                <a:cs typeface="Verdana"/>
                <a:sym typeface="Verdana"/>
              </a:rPr>
              <a:t>Although algorithms could help to reduce unconscious biases, they might also replicate and </a:t>
            </a:r>
            <a:r>
              <a:rPr lang="en" sz="1400">
                <a:solidFill>
                  <a:srgbClr val="666666"/>
                </a:solidFill>
                <a:latin typeface="Verdana"/>
                <a:ea typeface="Verdana"/>
                <a:cs typeface="Verdana"/>
                <a:sym typeface="Verdana"/>
              </a:rPr>
              <a:t>exacerbate</a:t>
            </a:r>
            <a:r>
              <a:rPr lang="en" sz="1400">
                <a:solidFill>
                  <a:srgbClr val="666666"/>
                </a:solidFill>
                <a:latin typeface="Verdana"/>
                <a:ea typeface="Verdana"/>
                <a:cs typeface="Verdana"/>
                <a:sym typeface="Verdana"/>
              </a:rPr>
              <a:t> existing biases and discrimination, disguised by a notion of technological neutrality. </a:t>
            </a:r>
            <a:r>
              <a:rPr lang="en" sz="1400">
                <a:solidFill>
                  <a:srgbClr val="666666"/>
                </a:solidFill>
                <a:highlight>
                  <a:schemeClr val="lt1"/>
                </a:highlight>
                <a:latin typeface="Verdana"/>
                <a:ea typeface="Verdana"/>
                <a:cs typeface="Verdana"/>
                <a:sym typeface="Verdana"/>
              </a:rPr>
              <a:t>(Mathisen, 2018)</a:t>
            </a:r>
            <a:endParaRPr sz="1400">
              <a:solidFill>
                <a:srgbClr val="666666"/>
              </a:solidFill>
              <a:latin typeface="Verdana"/>
              <a:ea typeface="Verdana"/>
              <a:cs typeface="Verdana"/>
              <a:sym typeface="Verdana"/>
            </a:endParaRPr>
          </a:p>
        </p:txBody>
      </p:sp>
      <p:sp>
        <p:nvSpPr>
          <p:cNvPr id="250" name="Google Shape;250;p42"/>
          <p:cNvSpPr txBox="1"/>
          <p:nvPr/>
        </p:nvSpPr>
        <p:spPr>
          <a:xfrm>
            <a:off x="311700" y="1159275"/>
            <a:ext cx="14163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layfair Display"/>
                <a:ea typeface="Playfair Display"/>
                <a:cs typeface="Playfair Display"/>
                <a:sym typeface="Playfair Display"/>
              </a:rPr>
              <a:t>Negative</a:t>
            </a:r>
            <a:endParaRPr b="1" sz="2400">
              <a:solidFill>
                <a:schemeClr val="dk1"/>
              </a:solidFill>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Accountability and Transparency</a:t>
            </a:r>
            <a:endParaRPr/>
          </a:p>
        </p:txBody>
      </p:sp>
      <p:sp>
        <p:nvSpPr>
          <p:cNvPr id="256" name="Google Shape;256;p43"/>
          <p:cNvSpPr txBox="1"/>
          <p:nvPr/>
        </p:nvSpPr>
        <p:spPr>
          <a:xfrm>
            <a:off x="7020650" y="4112100"/>
            <a:ext cx="14850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Jeremy</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Accountability </a:t>
            </a:r>
            <a:endParaRPr/>
          </a:p>
        </p:txBody>
      </p:sp>
      <p:sp>
        <p:nvSpPr>
          <p:cNvPr id="262" name="Google Shape;26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Legal liability, finding someone to blame?</a:t>
            </a:r>
            <a:endParaRPr/>
          </a:p>
          <a:p>
            <a:pPr indent="0" lvl="0" marL="457200" rtl="0" algn="l">
              <a:spcBef>
                <a:spcPts val="1600"/>
              </a:spcBef>
              <a:spcAft>
                <a:spcPts val="1600"/>
              </a:spcAft>
              <a:buNone/>
            </a:pPr>
            <a:r>
              <a:t/>
            </a:r>
            <a:endParaRPr/>
          </a:p>
        </p:txBody>
      </p:sp>
      <p:sp>
        <p:nvSpPr>
          <p:cNvPr id="263" name="Google Shape;263;p44"/>
          <p:cNvSpPr txBox="1"/>
          <p:nvPr/>
        </p:nvSpPr>
        <p:spPr>
          <a:xfrm>
            <a:off x="346175" y="4649150"/>
            <a:ext cx="6447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Image from </a:t>
            </a:r>
            <a:r>
              <a:rPr lang="en" sz="700" u="sng">
                <a:solidFill>
                  <a:schemeClr val="hlink"/>
                </a:solidFill>
                <a:hlinkClick r:id="rId3"/>
              </a:rPr>
              <a:t>https://betterhumans.coach.me/6-accountability-apps-that-will-skyrocket-your-success-6a3c1821e15b</a:t>
            </a:r>
            <a:r>
              <a:rPr lang="en" sz="700">
                <a:solidFill>
                  <a:srgbClr val="999999"/>
                </a:solidFill>
              </a:rPr>
              <a:t> </a:t>
            </a:r>
            <a:endParaRPr sz="700">
              <a:solidFill>
                <a:srgbClr val="999999"/>
              </a:solidFill>
            </a:endParaRPr>
          </a:p>
        </p:txBody>
      </p:sp>
      <p:pic>
        <p:nvPicPr>
          <p:cNvPr id="264" name="Google Shape;264;p44"/>
          <p:cNvPicPr preferRelativeResize="0"/>
          <p:nvPr/>
        </p:nvPicPr>
        <p:blipFill>
          <a:blip r:embed="rId4">
            <a:alphaModFix/>
          </a:blip>
          <a:stretch>
            <a:fillRect/>
          </a:stretch>
        </p:blipFill>
        <p:spPr>
          <a:xfrm>
            <a:off x="1814513" y="1719225"/>
            <a:ext cx="5514975" cy="2585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Accountability</a:t>
            </a:r>
            <a:endParaRPr/>
          </a:p>
        </p:txBody>
      </p:sp>
      <p:sp>
        <p:nvSpPr>
          <p:cNvPr id="270" name="Google Shape;27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u="sng"/>
              <a:t>Responsibility + Answerability</a:t>
            </a:r>
            <a:endParaRPr b="1" u="sng"/>
          </a:p>
          <a:p>
            <a:pPr indent="-342900" lvl="0" marL="457200" rtl="0" algn="l">
              <a:spcBef>
                <a:spcPts val="0"/>
              </a:spcBef>
              <a:spcAft>
                <a:spcPts val="0"/>
              </a:spcAft>
              <a:buSzPts val="1800"/>
              <a:buChar char="●"/>
            </a:pPr>
            <a:r>
              <a:rPr i="1" lang="en"/>
              <a:t>“The fact of being responsible for what you do and able to give a satisfactory reason for it, or the degree to which this happens”</a:t>
            </a:r>
            <a:r>
              <a:rPr baseline="30000" i="1" lang="en"/>
              <a:t>[1]</a:t>
            </a:r>
            <a:endParaRPr baseline="30000" i="1"/>
          </a:p>
          <a:p>
            <a:pPr indent="-342900" lvl="0" marL="457200" rtl="0" algn="l">
              <a:spcBef>
                <a:spcPts val="0"/>
              </a:spcBef>
              <a:spcAft>
                <a:spcPts val="0"/>
              </a:spcAft>
              <a:buSzPts val="1800"/>
              <a:buChar char="●"/>
            </a:pPr>
            <a:r>
              <a:rPr i="1" lang="en"/>
              <a:t>“Accountability is the glue that ties commitment to the result” - </a:t>
            </a:r>
            <a:r>
              <a:rPr lang="en"/>
              <a:t>Bob Proctor </a:t>
            </a:r>
            <a:endParaRPr/>
          </a:p>
          <a:p>
            <a:pPr indent="0" lvl="0" marL="0" rtl="0" algn="l">
              <a:spcBef>
                <a:spcPts val="1600"/>
              </a:spcBef>
              <a:spcAft>
                <a:spcPts val="0"/>
              </a:spcAft>
              <a:buNone/>
            </a:pPr>
            <a:r>
              <a:t/>
            </a:r>
            <a:endParaRPr baseline="30000" i="1"/>
          </a:p>
          <a:p>
            <a:pPr indent="-342900" lvl="0" marL="457200" rtl="0" algn="l">
              <a:spcBef>
                <a:spcPts val="1600"/>
              </a:spcBef>
              <a:spcAft>
                <a:spcPts val="0"/>
              </a:spcAft>
              <a:buSzPts val="1800"/>
              <a:buChar char="●"/>
            </a:pPr>
            <a:r>
              <a:rPr lang="en"/>
              <a:t>Reliability</a:t>
            </a:r>
            <a:endParaRPr/>
          </a:p>
          <a:p>
            <a:pPr indent="-342900" lvl="0" marL="457200" rtl="0" algn="l">
              <a:spcBef>
                <a:spcPts val="0"/>
              </a:spcBef>
              <a:spcAft>
                <a:spcPts val="0"/>
              </a:spcAft>
              <a:buSzPts val="1800"/>
              <a:buChar char="●"/>
            </a:pPr>
            <a:r>
              <a:rPr lang="en"/>
              <a:t>Justified decision making</a:t>
            </a:r>
            <a:endParaRPr/>
          </a:p>
          <a:p>
            <a:pPr indent="-342900" lvl="0" marL="457200" rtl="0" algn="l">
              <a:spcBef>
                <a:spcPts val="0"/>
              </a:spcBef>
              <a:spcAft>
                <a:spcPts val="0"/>
              </a:spcAft>
              <a:buSzPts val="1800"/>
              <a:buChar char="●"/>
            </a:pPr>
            <a:r>
              <a:rPr lang="en"/>
              <a:t>Mitigating potential negative impacts </a:t>
            </a:r>
            <a:endParaRPr/>
          </a:p>
          <a:p>
            <a:pPr indent="0" lvl="0" marL="0" rtl="0" algn="l">
              <a:spcBef>
                <a:spcPts val="1600"/>
              </a:spcBef>
              <a:spcAft>
                <a:spcPts val="1600"/>
              </a:spcAft>
              <a:buNone/>
            </a:pPr>
            <a:r>
              <a:t/>
            </a:r>
            <a:endParaRPr/>
          </a:p>
        </p:txBody>
      </p:sp>
      <p:sp>
        <p:nvSpPr>
          <p:cNvPr id="271" name="Google Shape;271;p45"/>
          <p:cNvSpPr txBox="1"/>
          <p:nvPr/>
        </p:nvSpPr>
        <p:spPr>
          <a:xfrm>
            <a:off x="346175" y="4649150"/>
            <a:ext cx="83955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rPr>
              <a:t>[1] Cambridge Dictionary; image from </a:t>
            </a:r>
            <a:r>
              <a:rPr lang="en" sz="900" u="sng">
                <a:solidFill>
                  <a:schemeClr val="hlink"/>
                </a:solidFill>
                <a:hlinkClick r:id="rId3"/>
              </a:rPr>
              <a:t>https://edps.europa.eu/data-protection/our-work/subjects/accountability_en</a:t>
            </a:r>
            <a:r>
              <a:rPr lang="en" sz="900">
                <a:solidFill>
                  <a:srgbClr val="999999"/>
                </a:solidFill>
              </a:rPr>
              <a:t> </a:t>
            </a:r>
            <a:endParaRPr sz="900">
              <a:solidFill>
                <a:srgbClr val="999999"/>
              </a:solidFill>
            </a:endParaRPr>
          </a:p>
        </p:txBody>
      </p:sp>
      <p:pic>
        <p:nvPicPr>
          <p:cNvPr id="272" name="Google Shape;272;p45"/>
          <p:cNvPicPr preferRelativeResize="0"/>
          <p:nvPr/>
        </p:nvPicPr>
        <p:blipFill>
          <a:blip r:embed="rId4">
            <a:alphaModFix/>
          </a:blip>
          <a:stretch>
            <a:fillRect/>
          </a:stretch>
        </p:blipFill>
        <p:spPr>
          <a:xfrm>
            <a:off x="6433072" y="2845250"/>
            <a:ext cx="1906025" cy="159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Accountability in a Computerised Society </a:t>
            </a:r>
            <a:r>
              <a:rPr lang="en" sz="1800"/>
              <a:t>(Nissenbaum 1996)</a:t>
            </a:r>
            <a:endParaRPr sz="1800"/>
          </a:p>
        </p:txBody>
      </p:sp>
      <p:sp>
        <p:nvSpPr>
          <p:cNvPr id="278" name="Google Shape;27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Problem of many hands</a:t>
            </a:r>
            <a:endParaRPr sz="2400"/>
          </a:p>
          <a:p>
            <a:pPr indent="-381000" lvl="0" marL="457200" rtl="0" algn="l">
              <a:spcBef>
                <a:spcPts val="0"/>
              </a:spcBef>
              <a:spcAft>
                <a:spcPts val="0"/>
              </a:spcAft>
              <a:buSzPts val="2400"/>
              <a:buAutoNum type="arabicPeriod"/>
            </a:pPr>
            <a:r>
              <a:rPr lang="en" sz="2400"/>
              <a:t>Problem of bugs</a:t>
            </a:r>
            <a:endParaRPr sz="2400"/>
          </a:p>
          <a:p>
            <a:pPr indent="-381000" lvl="0" marL="457200" rtl="0" algn="l">
              <a:spcBef>
                <a:spcPts val="0"/>
              </a:spcBef>
              <a:spcAft>
                <a:spcPts val="0"/>
              </a:spcAft>
              <a:buSzPts val="2400"/>
              <a:buAutoNum type="arabicPeriod"/>
            </a:pPr>
            <a:r>
              <a:rPr lang="en" sz="2400"/>
              <a:t>Blaming the computer</a:t>
            </a:r>
            <a:endParaRPr sz="2400"/>
          </a:p>
          <a:p>
            <a:pPr indent="-381000" lvl="0" marL="457200" rtl="0" algn="l">
              <a:spcBef>
                <a:spcPts val="0"/>
              </a:spcBef>
              <a:spcAft>
                <a:spcPts val="0"/>
              </a:spcAft>
              <a:buSzPts val="2400"/>
              <a:buAutoNum type="arabicPeriod"/>
            </a:pPr>
            <a:r>
              <a:rPr lang="en" sz="2400"/>
              <a:t>Software ownership without liability</a:t>
            </a:r>
            <a:endParaRPr sz="2400"/>
          </a:p>
          <a:p>
            <a:pPr indent="-393700" lvl="0" marL="457200" rtl="0" algn="l">
              <a:spcBef>
                <a:spcPts val="0"/>
              </a:spcBef>
              <a:spcAft>
                <a:spcPts val="0"/>
              </a:spcAft>
              <a:buClr>
                <a:srgbClr val="000000"/>
              </a:buClr>
              <a:buSzPts val="2600"/>
              <a:buAutoNum type="arabicPeriod"/>
            </a:pPr>
            <a:r>
              <a:rPr b="1" lang="en" sz="2600">
                <a:solidFill>
                  <a:srgbClr val="000000"/>
                </a:solidFill>
              </a:rPr>
              <a:t>Opacity of Algorithmic Decision Making </a:t>
            </a:r>
            <a:endParaRPr b="1" sz="2600">
              <a:solidFill>
                <a:srgbClr val="000000"/>
              </a:solidFill>
            </a:endParaRPr>
          </a:p>
          <a:p>
            <a:pPr indent="0" lvl="0" marL="457200" rtl="0" algn="l">
              <a:spcBef>
                <a:spcPts val="1600"/>
              </a:spcBef>
              <a:spcAft>
                <a:spcPts val="1600"/>
              </a:spcAft>
              <a:buNone/>
            </a:pPr>
            <a:r>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Trends</a:t>
            </a:r>
            <a:endParaRPr/>
          </a:p>
        </p:txBody>
      </p:sp>
      <p:sp>
        <p:nvSpPr>
          <p:cNvPr id="284" name="Google Shape;284;p47"/>
          <p:cNvSpPr txBox="1"/>
          <p:nvPr>
            <p:ph idx="1" type="body"/>
          </p:nvPr>
        </p:nvSpPr>
        <p:spPr>
          <a:xfrm>
            <a:off x="311700" y="1152475"/>
            <a:ext cx="8520600" cy="30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Blind trust placed into algorithms</a:t>
            </a:r>
            <a:endParaRPr/>
          </a:p>
          <a:p>
            <a:pPr indent="-342900" lvl="0" marL="457200" rtl="0" algn="l">
              <a:spcBef>
                <a:spcPts val="0"/>
              </a:spcBef>
              <a:spcAft>
                <a:spcPts val="0"/>
              </a:spcAft>
              <a:buSzPts val="1800"/>
              <a:buChar char="●"/>
            </a:pPr>
            <a:r>
              <a:rPr lang="en"/>
              <a:t>Increasing impact on our lives</a:t>
            </a:r>
            <a:endParaRPr/>
          </a:p>
          <a:p>
            <a:pPr indent="-342900" lvl="0" marL="457200" rtl="0" algn="l">
              <a:spcBef>
                <a:spcPts val="0"/>
              </a:spcBef>
              <a:spcAft>
                <a:spcPts val="0"/>
              </a:spcAft>
              <a:buSzPts val="1800"/>
              <a:buChar char="●"/>
            </a:pPr>
            <a:r>
              <a:rPr lang="en"/>
              <a:t>Who is in control?</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Companies should act as their own watchdogs</a:t>
            </a:r>
            <a:endParaRPr/>
          </a:p>
          <a:p>
            <a:pPr indent="-317500" lvl="1" marL="914400" rtl="0" algn="l">
              <a:spcBef>
                <a:spcPts val="0"/>
              </a:spcBef>
              <a:spcAft>
                <a:spcPts val="0"/>
              </a:spcAft>
              <a:buSzPts val="1400"/>
              <a:buChar char="○"/>
            </a:pPr>
            <a:r>
              <a:rPr lang="en"/>
              <a:t>Too optimistic to expect this from all companies?</a:t>
            </a:r>
            <a:endParaRPr/>
          </a:p>
          <a:p>
            <a:pPr indent="-317500" lvl="1" marL="914400" rtl="0" algn="l">
              <a:spcBef>
                <a:spcPts val="0"/>
              </a:spcBef>
              <a:spcAft>
                <a:spcPts val="0"/>
              </a:spcAft>
              <a:buSzPts val="1400"/>
              <a:buChar char="○"/>
            </a:pPr>
            <a:r>
              <a:rPr lang="en"/>
              <a:t>What is the incentive?</a:t>
            </a:r>
            <a:endParaRPr/>
          </a:p>
          <a:p>
            <a:pPr indent="-342900" lvl="0" marL="457200" rtl="0" algn="l">
              <a:spcBef>
                <a:spcPts val="0"/>
              </a:spcBef>
              <a:spcAft>
                <a:spcPts val="0"/>
              </a:spcAft>
              <a:buSzPts val="1800"/>
              <a:buChar char="●"/>
            </a:pPr>
            <a:r>
              <a:rPr lang="en"/>
              <a:t>Is regulation required?</a:t>
            </a:r>
            <a:endParaRPr/>
          </a:p>
        </p:txBody>
      </p:sp>
      <p:pic>
        <p:nvPicPr>
          <p:cNvPr id="285" name="Google Shape;285;p47"/>
          <p:cNvPicPr preferRelativeResize="0"/>
          <p:nvPr/>
        </p:nvPicPr>
        <p:blipFill>
          <a:blip r:embed="rId3">
            <a:alphaModFix/>
          </a:blip>
          <a:stretch>
            <a:fillRect/>
          </a:stretch>
        </p:blipFill>
        <p:spPr>
          <a:xfrm>
            <a:off x="5914800" y="663225"/>
            <a:ext cx="2779950" cy="1824350"/>
          </a:xfrm>
          <a:prstGeom prst="rect">
            <a:avLst/>
          </a:prstGeom>
          <a:noFill/>
          <a:ln>
            <a:noFill/>
          </a:ln>
        </p:spPr>
      </p:pic>
      <p:sp>
        <p:nvSpPr>
          <p:cNvPr id="286" name="Google Shape;286;p47"/>
          <p:cNvSpPr txBox="1"/>
          <p:nvPr/>
        </p:nvSpPr>
        <p:spPr>
          <a:xfrm>
            <a:off x="405300" y="4782450"/>
            <a:ext cx="8520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Images from </a:t>
            </a:r>
            <a:r>
              <a:rPr lang="en" sz="800" u="sng">
                <a:solidFill>
                  <a:schemeClr val="hlink"/>
                </a:solidFill>
                <a:hlinkClick r:id="rId4"/>
              </a:rPr>
              <a:t>https://cars.usnews.com/cars-trucks/autonomous-vehicle-levels</a:t>
            </a:r>
            <a:r>
              <a:rPr lang="en" sz="800">
                <a:solidFill>
                  <a:srgbClr val="666666"/>
                </a:solidFill>
              </a:rPr>
              <a:t> ; </a:t>
            </a:r>
            <a:r>
              <a:rPr lang="en" sz="800" u="sng">
                <a:solidFill>
                  <a:schemeClr val="hlink"/>
                </a:solidFill>
                <a:hlinkClick r:id="rId5"/>
              </a:rPr>
              <a:t>https://www.digitaledge.org/the-5-reasons-you-should-be-monitoring-your-competition/</a:t>
            </a:r>
            <a:r>
              <a:rPr lang="en" sz="800">
                <a:solidFill>
                  <a:srgbClr val="666666"/>
                </a:solidFill>
              </a:rPr>
              <a:t>   </a:t>
            </a:r>
            <a:endParaRPr sz="800">
              <a:solidFill>
                <a:srgbClr val="666666"/>
              </a:solidFill>
            </a:endParaRPr>
          </a:p>
        </p:txBody>
      </p:sp>
      <p:pic>
        <p:nvPicPr>
          <p:cNvPr id="287" name="Google Shape;287;p47"/>
          <p:cNvPicPr preferRelativeResize="0"/>
          <p:nvPr/>
        </p:nvPicPr>
        <p:blipFill>
          <a:blip r:embed="rId6">
            <a:alphaModFix/>
          </a:blip>
          <a:stretch>
            <a:fillRect/>
          </a:stretch>
        </p:blipFill>
        <p:spPr>
          <a:xfrm>
            <a:off x="5915000" y="2632320"/>
            <a:ext cx="2779545" cy="1651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Transparency</a:t>
            </a:r>
            <a:endParaRPr/>
          </a:p>
        </p:txBody>
      </p:sp>
      <p:sp>
        <p:nvSpPr>
          <p:cNvPr id="293" name="Google Shape;29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Revealing how and why an algorithm comes to a decision goes a long way towards creating accountability</a:t>
            </a:r>
            <a:endParaRPr/>
          </a:p>
          <a:p>
            <a:pPr indent="-342900" lvl="0" marL="457200" rtl="0" algn="l">
              <a:spcBef>
                <a:spcPts val="0"/>
              </a:spcBef>
              <a:spcAft>
                <a:spcPts val="0"/>
              </a:spcAft>
              <a:buSzPts val="1800"/>
              <a:buChar char="●"/>
            </a:pPr>
            <a:r>
              <a:rPr i="1" lang="en"/>
              <a:t>“There should be a way to determine how a decision is made, … - if that can’t be established, the algorithm shouldn’t be used”</a:t>
            </a:r>
            <a:endParaRPr i="1"/>
          </a:p>
          <a:p>
            <a:pPr indent="-342900" lvl="0" marL="457200" rtl="0" algn="l">
              <a:spcBef>
                <a:spcPts val="0"/>
              </a:spcBef>
              <a:spcAft>
                <a:spcPts val="0"/>
              </a:spcAft>
              <a:buSzPts val="1800"/>
              <a:buChar char="●"/>
            </a:pPr>
            <a:r>
              <a:rPr lang="en"/>
              <a:t>But humans decision making isn’t well understood either - why should algorithms be held to a higher standard?</a:t>
            </a:r>
            <a:endParaRPr/>
          </a:p>
          <a:p>
            <a:pPr indent="0" lvl="0" marL="45720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Transparency and Trust</a:t>
            </a:r>
            <a:endParaRPr/>
          </a:p>
        </p:txBody>
      </p:sp>
      <p:sp>
        <p:nvSpPr>
          <p:cNvPr id="299" name="Google Shape;299;p49"/>
          <p:cNvSpPr txBox="1"/>
          <p:nvPr>
            <p:ph idx="1" type="body"/>
          </p:nvPr>
        </p:nvSpPr>
        <p:spPr>
          <a:xfrm>
            <a:off x="2152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open design fosters understanding - allows all to see fairness and accuracy</a:t>
            </a:r>
            <a:endParaRPr/>
          </a:p>
          <a:p>
            <a:pPr indent="-342900" lvl="0" marL="457200" rtl="0" algn="l">
              <a:spcBef>
                <a:spcPts val="0"/>
              </a:spcBef>
              <a:spcAft>
                <a:spcPts val="0"/>
              </a:spcAft>
              <a:buSzPts val="1800"/>
              <a:buChar char="●"/>
            </a:pPr>
            <a:r>
              <a:rPr lang="en"/>
              <a:t>Helpful to provide explanations - “why?”, “how?”, trade-offs</a:t>
            </a:r>
            <a:endParaRPr/>
          </a:p>
          <a:p>
            <a:pPr indent="-342900" lvl="0" marL="457200" rtl="0" algn="l">
              <a:spcBef>
                <a:spcPts val="0"/>
              </a:spcBef>
              <a:spcAft>
                <a:spcPts val="0"/>
              </a:spcAft>
              <a:buSzPts val="1800"/>
              <a:buChar char="●"/>
            </a:pPr>
            <a:r>
              <a:rPr lang="en"/>
              <a:t>Improves adoption and continued use of technology</a:t>
            </a:r>
            <a:endParaRPr/>
          </a:p>
        </p:txBody>
      </p:sp>
      <p:pic>
        <p:nvPicPr>
          <p:cNvPr id="300" name="Google Shape;300;p49"/>
          <p:cNvPicPr preferRelativeResize="0"/>
          <p:nvPr/>
        </p:nvPicPr>
        <p:blipFill>
          <a:blip r:embed="rId3">
            <a:alphaModFix/>
          </a:blip>
          <a:stretch>
            <a:fillRect/>
          </a:stretch>
        </p:blipFill>
        <p:spPr>
          <a:xfrm>
            <a:off x="446800" y="2427000"/>
            <a:ext cx="3423824" cy="1962075"/>
          </a:xfrm>
          <a:prstGeom prst="rect">
            <a:avLst/>
          </a:prstGeom>
          <a:noFill/>
          <a:ln>
            <a:noFill/>
          </a:ln>
        </p:spPr>
      </p:pic>
      <p:sp>
        <p:nvSpPr>
          <p:cNvPr id="301" name="Google Shape;301;p49"/>
          <p:cNvSpPr txBox="1"/>
          <p:nvPr/>
        </p:nvSpPr>
        <p:spPr>
          <a:xfrm>
            <a:off x="446800" y="4637700"/>
            <a:ext cx="84150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rPr>
              <a:t>Images from </a:t>
            </a:r>
            <a:r>
              <a:rPr lang="en" sz="1000" u="sng">
                <a:solidFill>
                  <a:srgbClr val="999999"/>
                </a:solidFill>
                <a:hlinkClick r:id="rId4"/>
              </a:rPr>
              <a:t>http://incentiveandmotivation.com/transparency-can-help-motivate-staff-incentivemotivation/</a:t>
            </a:r>
            <a:r>
              <a:rPr lang="en" sz="1000">
                <a:solidFill>
                  <a:srgbClr val="999999"/>
                </a:solidFill>
              </a:rPr>
              <a:t> ;  </a:t>
            </a:r>
            <a:r>
              <a:rPr lang="en" sz="1000" u="sng">
                <a:solidFill>
                  <a:srgbClr val="999999"/>
                </a:solidFill>
                <a:hlinkClick r:id="rId5"/>
              </a:rPr>
              <a:t>https://futurepay.com/blog/3-techniques-build-customer-trust-increase-sales/</a:t>
            </a:r>
            <a:r>
              <a:rPr lang="en" sz="1000">
                <a:solidFill>
                  <a:srgbClr val="999999"/>
                </a:solidFill>
              </a:rPr>
              <a:t> </a:t>
            </a:r>
            <a:endParaRPr sz="1000">
              <a:solidFill>
                <a:srgbClr val="999999"/>
              </a:solidFill>
            </a:endParaRPr>
          </a:p>
        </p:txBody>
      </p:sp>
      <p:pic>
        <p:nvPicPr>
          <p:cNvPr id="302" name="Google Shape;302;p49"/>
          <p:cNvPicPr preferRelativeResize="0"/>
          <p:nvPr/>
        </p:nvPicPr>
        <p:blipFill>
          <a:blip r:embed="rId6">
            <a:alphaModFix/>
          </a:blip>
          <a:stretch>
            <a:fillRect/>
          </a:stretch>
        </p:blipFill>
        <p:spPr>
          <a:xfrm>
            <a:off x="5397650" y="2427000"/>
            <a:ext cx="3338150" cy="1962075"/>
          </a:xfrm>
          <a:prstGeom prst="rect">
            <a:avLst/>
          </a:prstGeom>
          <a:noFill/>
          <a:ln>
            <a:noFill/>
          </a:ln>
        </p:spPr>
      </p:pic>
      <p:sp>
        <p:nvSpPr>
          <p:cNvPr id="303" name="Google Shape;303;p49"/>
          <p:cNvSpPr/>
          <p:nvPr/>
        </p:nvSpPr>
        <p:spPr>
          <a:xfrm>
            <a:off x="4150538" y="3132275"/>
            <a:ext cx="967200" cy="46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transparency?</a:t>
            </a:r>
            <a:endParaRPr/>
          </a:p>
        </p:txBody>
      </p:sp>
      <p:graphicFrame>
        <p:nvGraphicFramePr>
          <p:cNvPr id="309" name="Google Shape;309;p50"/>
          <p:cNvGraphicFramePr/>
          <p:nvPr/>
        </p:nvGraphicFramePr>
        <p:xfrm>
          <a:off x="437350" y="1112150"/>
          <a:ext cx="3000000" cy="3000000"/>
        </p:xfrm>
        <a:graphic>
          <a:graphicData uri="http://schemas.openxmlformats.org/drawingml/2006/table">
            <a:tbl>
              <a:tblPr>
                <a:noFill/>
                <a:tableStyleId>{70A0AB42-13C3-409D-8D18-32B6A35DD83F}</a:tableStyleId>
              </a:tblPr>
              <a:tblGrid>
                <a:gridCol w="4172950"/>
                <a:gridCol w="4172950"/>
              </a:tblGrid>
              <a:tr h="1963850">
                <a:tc>
                  <a:txBody>
                    <a:bodyPr>
                      <a:noAutofit/>
                    </a:bodyPr>
                    <a:lstStyle/>
                    <a:p>
                      <a:pPr indent="0" lvl="0" marL="0" rtl="0" algn="ctr">
                        <a:lnSpc>
                          <a:spcPct val="115000"/>
                        </a:lnSpc>
                        <a:spcBef>
                          <a:spcPts val="0"/>
                        </a:spcBef>
                        <a:spcAft>
                          <a:spcPts val="1600"/>
                        </a:spcAft>
                        <a:buNone/>
                      </a:pPr>
                      <a:r>
                        <a:rPr b="1" lang="en" sz="1500">
                          <a:solidFill>
                            <a:schemeClr val="dk2"/>
                          </a:solidFill>
                          <a:latin typeface="Lato"/>
                          <a:ea typeface="Lato"/>
                          <a:cs typeface="Lato"/>
                          <a:sym typeface="Lato"/>
                        </a:rPr>
                        <a:t>Privacy </a:t>
                      </a:r>
                      <a:endParaRPr b="1" sz="1900"/>
                    </a:p>
                  </a:txBody>
                  <a:tcPr marT="91425" marB="91425" marR="91425" marL="91425"/>
                </a:tc>
                <a:tc>
                  <a:txBody>
                    <a:bodyPr>
                      <a:noAutofit/>
                    </a:bodyPr>
                    <a:lstStyle/>
                    <a:p>
                      <a:pPr indent="0" lvl="0" marL="0" rtl="0" algn="ctr">
                        <a:lnSpc>
                          <a:spcPct val="115000"/>
                        </a:lnSpc>
                        <a:spcBef>
                          <a:spcPts val="0"/>
                        </a:spcBef>
                        <a:spcAft>
                          <a:spcPts val="1600"/>
                        </a:spcAft>
                        <a:buNone/>
                      </a:pPr>
                      <a:r>
                        <a:rPr b="1" lang="en" sz="1600">
                          <a:solidFill>
                            <a:schemeClr val="dk2"/>
                          </a:solidFill>
                          <a:latin typeface="Lato"/>
                          <a:ea typeface="Lato"/>
                          <a:cs typeface="Lato"/>
                          <a:sym typeface="Lato"/>
                        </a:rPr>
                        <a:t>Perverse effects </a:t>
                      </a:r>
                      <a:endParaRPr b="1" sz="2000"/>
                    </a:p>
                  </a:txBody>
                  <a:tcPr marT="91425" marB="91425" marR="91425" marL="91425"/>
                </a:tc>
              </a:tr>
              <a:tr h="1683425">
                <a:tc>
                  <a:txBody>
                    <a:bodyPr>
                      <a:noAutofit/>
                    </a:bodyPr>
                    <a:lstStyle/>
                    <a:p>
                      <a:pPr indent="0" lvl="0" marL="0" rtl="0" algn="ctr">
                        <a:lnSpc>
                          <a:spcPct val="115000"/>
                        </a:lnSpc>
                        <a:spcBef>
                          <a:spcPts val="0"/>
                        </a:spcBef>
                        <a:spcAft>
                          <a:spcPts val="1600"/>
                        </a:spcAft>
                        <a:buNone/>
                      </a:pPr>
                      <a:r>
                        <a:rPr b="1" lang="en" sz="1500">
                          <a:solidFill>
                            <a:schemeClr val="dk2"/>
                          </a:solidFill>
                          <a:latin typeface="Lato"/>
                          <a:ea typeface="Lato"/>
                          <a:cs typeface="Lato"/>
                          <a:sym typeface="Lato"/>
                        </a:rPr>
                        <a:t>Competition</a:t>
                      </a:r>
                      <a:endParaRPr b="1" sz="1900"/>
                    </a:p>
                  </a:txBody>
                  <a:tcPr marT="91425" marB="91425" marR="91425" marL="91425"/>
                </a:tc>
                <a:tc>
                  <a:txBody>
                    <a:bodyPr>
                      <a:noAutofit/>
                    </a:bodyPr>
                    <a:lstStyle/>
                    <a:p>
                      <a:pPr indent="0" lvl="0" marL="0" rtl="0" algn="ctr">
                        <a:lnSpc>
                          <a:spcPct val="115000"/>
                        </a:lnSpc>
                        <a:spcBef>
                          <a:spcPts val="0"/>
                        </a:spcBef>
                        <a:spcAft>
                          <a:spcPts val="1600"/>
                        </a:spcAft>
                        <a:buNone/>
                      </a:pPr>
                      <a:r>
                        <a:rPr b="1" lang="en" sz="1500">
                          <a:solidFill>
                            <a:schemeClr val="dk2"/>
                          </a:solidFill>
                          <a:latin typeface="Lato"/>
                          <a:ea typeface="Lato"/>
                          <a:cs typeface="Lato"/>
                          <a:sym typeface="Lato"/>
                        </a:rPr>
                        <a:t>Inherent opacity</a:t>
                      </a:r>
                      <a:endParaRPr b="1" sz="1900"/>
                    </a:p>
                  </a:txBody>
                  <a:tcPr marT="91425" marB="91425" marR="91425" marL="91425"/>
                </a:tc>
              </a:tr>
            </a:tbl>
          </a:graphicData>
        </a:graphic>
      </p:graphicFrame>
      <p:pic>
        <p:nvPicPr>
          <p:cNvPr id="310" name="Google Shape;310;p50"/>
          <p:cNvPicPr preferRelativeResize="0"/>
          <p:nvPr/>
        </p:nvPicPr>
        <p:blipFill>
          <a:blip r:embed="rId3">
            <a:alphaModFix/>
          </a:blip>
          <a:stretch>
            <a:fillRect/>
          </a:stretch>
        </p:blipFill>
        <p:spPr>
          <a:xfrm>
            <a:off x="1153200" y="1566250"/>
            <a:ext cx="2788000" cy="1394000"/>
          </a:xfrm>
          <a:prstGeom prst="rect">
            <a:avLst/>
          </a:prstGeom>
          <a:noFill/>
          <a:ln>
            <a:noFill/>
          </a:ln>
        </p:spPr>
      </p:pic>
      <p:sp>
        <p:nvSpPr>
          <p:cNvPr id="311" name="Google Shape;311;p50"/>
          <p:cNvSpPr txBox="1"/>
          <p:nvPr/>
        </p:nvSpPr>
        <p:spPr>
          <a:xfrm>
            <a:off x="128850" y="4759425"/>
            <a:ext cx="83955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999999"/>
                </a:solidFill>
              </a:rPr>
              <a:t>Images: </a:t>
            </a:r>
            <a:r>
              <a:rPr lang="en" sz="600" u="sng">
                <a:solidFill>
                  <a:schemeClr val="hlink"/>
                </a:solidFill>
                <a:hlinkClick r:id="rId4"/>
              </a:rPr>
              <a:t>https://estrategypro.com/why-you-absolutely-need-privacy-even-if-youre-absolutely-clean/</a:t>
            </a:r>
            <a:r>
              <a:rPr lang="en" sz="600">
                <a:solidFill>
                  <a:srgbClr val="999999"/>
                </a:solidFill>
              </a:rPr>
              <a:t>; </a:t>
            </a:r>
            <a:r>
              <a:rPr lang="en" sz="600" u="sng">
                <a:solidFill>
                  <a:schemeClr val="hlink"/>
                </a:solidFill>
                <a:hlinkClick r:id="rId5"/>
              </a:rPr>
              <a:t>https://www.theregister.co.uk/2015/11/09/hawktalk_wip/</a:t>
            </a:r>
            <a:r>
              <a:rPr lang="en" sz="600">
                <a:solidFill>
                  <a:srgbClr val="999999"/>
                </a:solidFill>
              </a:rPr>
              <a:t> ;</a:t>
            </a:r>
            <a:r>
              <a:rPr i="1" lang="en" sz="600" u="sng">
                <a:solidFill>
                  <a:schemeClr val="hlink"/>
                </a:solidFill>
                <a:highlight>
                  <a:srgbClr val="FFFFFF"/>
                </a:highlight>
                <a:latin typeface="Verdana"/>
                <a:ea typeface="Verdana"/>
                <a:cs typeface="Verdana"/>
                <a:sym typeface="Verdana"/>
                <a:hlinkClick r:id="rId6"/>
              </a:rPr>
              <a:t>https://businesswales.gov.wales/sites/business-wales/files/styles/stickied_post/public/s8080_blog/competition-law.png?itok=OnMldyIG</a:t>
            </a:r>
            <a:r>
              <a:rPr i="1" lang="en" sz="600">
                <a:solidFill>
                  <a:srgbClr val="444444"/>
                </a:solidFill>
                <a:highlight>
                  <a:srgbClr val="FFFFFF"/>
                </a:highlight>
                <a:latin typeface="Verdana"/>
                <a:ea typeface="Verdana"/>
                <a:cs typeface="Verdana"/>
                <a:sym typeface="Verdana"/>
              </a:rPr>
              <a:t> </a:t>
            </a:r>
            <a:r>
              <a:rPr lang="en" sz="600">
                <a:solidFill>
                  <a:srgbClr val="999999"/>
                </a:solidFill>
              </a:rPr>
              <a:t> ; </a:t>
            </a:r>
            <a:r>
              <a:rPr lang="en" sz="600" u="sng">
                <a:solidFill>
                  <a:schemeClr val="hlink"/>
                </a:solidFill>
                <a:hlinkClick r:id="rId7"/>
              </a:rPr>
              <a:t>https://www.realisedatasystems.com/the-benefits-of-black-box-testing-your-software/</a:t>
            </a:r>
            <a:r>
              <a:rPr lang="en" sz="600">
                <a:solidFill>
                  <a:srgbClr val="999999"/>
                </a:solidFill>
              </a:rPr>
              <a:t> ; </a:t>
            </a:r>
            <a:endParaRPr sz="600">
              <a:solidFill>
                <a:srgbClr val="999999"/>
              </a:solidFill>
            </a:endParaRPr>
          </a:p>
        </p:txBody>
      </p:sp>
      <p:pic>
        <p:nvPicPr>
          <p:cNvPr id="312" name="Google Shape;312;p50"/>
          <p:cNvPicPr preferRelativeResize="0"/>
          <p:nvPr/>
        </p:nvPicPr>
        <p:blipFill>
          <a:blip r:embed="rId8">
            <a:alphaModFix/>
          </a:blip>
          <a:stretch>
            <a:fillRect/>
          </a:stretch>
        </p:blipFill>
        <p:spPr>
          <a:xfrm>
            <a:off x="5839625" y="1566249"/>
            <a:ext cx="1960175" cy="1299400"/>
          </a:xfrm>
          <a:prstGeom prst="rect">
            <a:avLst/>
          </a:prstGeom>
          <a:noFill/>
          <a:ln>
            <a:noFill/>
          </a:ln>
        </p:spPr>
      </p:pic>
      <p:pic>
        <p:nvPicPr>
          <p:cNvPr id="313" name="Google Shape;313;p50"/>
          <p:cNvPicPr preferRelativeResize="0"/>
          <p:nvPr/>
        </p:nvPicPr>
        <p:blipFill>
          <a:blip r:embed="rId9">
            <a:alphaModFix/>
          </a:blip>
          <a:stretch>
            <a:fillRect/>
          </a:stretch>
        </p:blipFill>
        <p:spPr>
          <a:xfrm>
            <a:off x="1234311" y="3396350"/>
            <a:ext cx="2625788" cy="1250375"/>
          </a:xfrm>
          <a:prstGeom prst="rect">
            <a:avLst/>
          </a:prstGeom>
          <a:noFill/>
          <a:ln>
            <a:noFill/>
          </a:ln>
        </p:spPr>
      </p:pic>
      <p:pic>
        <p:nvPicPr>
          <p:cNvPr id="314" name="Google Shape;314;p50"/>
          <p:cNvPicPr preferRelativeResize="0"/>
          <p:nvPr/>
        </p:nvPicPr>
        <p:blipFill>
          <a:blip r:embed="rId10">
            <a:alphaModFix/>
          </a:blip>
          <a:stretch>
            <a:fillRect/>
          </a:stretch>
        </p:blipFill>
        <p:spPr>
          <a:xfrm>
            <a:off x="5655403" y="3414450"/>
            <a:ext cx="2047058" cy="1299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or No?</a:t>
            </a:r>
            <a:endParaRPr/>
          </a:p>
        </p:txBody>
      </p:sp>
      <p:sp>
        <p:nvSpPr>
          <p:cNvPr id="320" name="Google Shape;32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Danger of becoming a “black box society” - something needs to give</a:t>
            </a:r>
            <a:endParaRPr/>
          </a:p>
          <a:p>
            <a:pPr indent="-342900" lvl="0" marL="457200" rtl="0" algn="l">
              <a:spcBef>
                <a:spcPts val="0"/>
              </a:spcBef>
              <a:spcAft>
                <a:spcPts val="0"/>
              </a:spcAft>
              <a:buSzPts val="1800"/>
              <a:buChar char="●"/>
            </a:pPr>
            <a:r>
              <a:rPr lang="en"/>
              <a:t>Is it the right thing to do?</a:t>
            </a:r>
            <a:endParaRPr/>
          </a:p>
          <a:p>
            <a:pPr indent="-342900" lvl="0" marL="457200" rtl="0" algn="l">
              <a:spcBef>
                <a:spcPts val="0"/>
              </a:spcBef>
              <a:spcAft>
                <a:spcPts val="0"/>
              </a:spcAft>
              <a:buSzPts val="1800"/>
              <a:buChar char="●"/>
            </a:pPr>
            <a:r>
              <a:rPr lang="en"/>
              <a:t>Consequences - dangers to company and users?</a:t>
            </a:r>
            <a:endParaRPr/>
          </a:p>
          <a:p>
            <a:pPr indent="-342900" lvl="0" marL="457200" rtl="0" algn="l">
              <a:spcBef>
                <a:spcPts val="0"/>
              </a:spcBef>
              <a:spcAft>
                <a:spcPts val="0"/>
              </a:spcAft>
              <a:buSzPts val="1800"/>
              <a:buChar char="●"/>
            </a:pPr>
            <a:r>
              <a:rPr lang="en"/>
              <a:t>Industry view - regulation would create additional costs and choke innovation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Optimistic? - a chance to think about how we can design algorithms for the future which avoid discrimination and avoid explanation</a:t>
            </a:r>
            <a:endParaRPr/>
          </a:p>
          <a:p>
            <a:pPr indent="-342900" lvl="0" marL="457200" rtl="0" algn="l">
              <a:spcBef>
                <a:spcPts val="0"/>
              </a:spcBef>
              <a:spcAft>
                <a:spcPts val="0"/>
              </a:spcAft>
              <a:buSzPts val="1800"/>
              <a:buChar char="●"/>
            </a:pPr>
            <a:r>
              <a:rPr lang="en"/>
              <a:t>Pursue a culture of accountability - social welfare - minimising harm, motivating better practices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2971800" y="0"/>
            <a:ext cx="6172200" cy="5143500"/>
          </a:xfrm>
          <a:prstGeom prst="rect">
            <a:avLst/>
          </a:prstGeom>
          <a:noFill/>
          <a:ln>
            <a:noFill/>
          </a:ln>
        </p:spPr>
      </p:pic>
      <p:pic>
        <p:nvPicPr>
          <p:cNvPr id="78" name="Google Shape;78;p16"/>
          <p:cNvPicPr preferRelativeResize="0"/>
          <p:nvPr/>
        </p:nvPicPr>
        <p:blipFill>
          <a:blip r:embed="rId4">
            <a:alphaModFix/>
          </a:blip>
          <a:stretch>
            <a:fillRect/>
          </a:stretch>
        </p:blipFill>
        <p:spPr>
          <a:xfrm>
            <a:off x="152400" y="152400"/>
            <a:ext cx="2667000" cy="25151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Solutions?</a:t>
            </a:r>
            <a:endParaRPr/>
          </a:p>
        </p:txBody>
      </p:sp>
      <p:sp>
        <p:nvSpPr>
          <p:cNvPr id="326" name="Google Shape;32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Third party auditing</a:t>
            </a:r>
            <a:endParaRPr/>
          </a:p>
          <a:p>
            <a:pPr indent="-317500" lvl="1" marL="914400" rtl="0" algn="l">
              <a:spcBef>
                <a:spcPts val="0"/>
              </a:spcBef>
              <a:spcAft>
                <a:spcPts val="0"/>
              </a:spcAft>
              <a:buSzPts val="1400"/>
              <a:buChar char="○"/>
            </a:pPr>
            <a:r>
              <a:rPr lang="en"/>
              <a:t>Need to consider context - can we have a generic model?</a:t>
            </a:r>
            <a:endParaRPr/>
          </a:p>
          <a:p>
            <a:pPr indent="-342900" lvl="0" marL="457200" rtl="0" algn="l">
              <a:spcBef>
                <a:spcPts val="0"/>
              </a:spcBef>
              <a:spcAft>
                <a:spcPts val="0"/>
              </a:spcAft>
              <a:buSzPts val="1800"/>
              <a:buChar char="●"/>
            </a:pPr>
            <a:r>
              <a:rPr lang="en"/>
              <a:t>Human involvement</a:t>
            </a:r>
            <a:endParaRPr/>
          </a:p>
          <a:p>
            <a:pPr indent="-342900" lvl="0" marL="457200" rtl="0" algn="l">
              <a:spcBef>
                <a:spcPts val="0"/>
              </a:spcBef>
              <a:spcAft>
                <a:spcPts val="0"/>
              </a:spcAft>
              <a:buSzPts val="1800"/>
              <a:buChar char="●"/>
            </a:pPr>
            <a:r>
              <a:rPr lang="en"/>
              <a:t>Transparency at specific points in the chain - what should be disclosed?</a:t>
            </a:r>
            <a:endParaRPr/>
          </a:p>
          <a:p>
            <a:pPr indent="-342900" lvl="0" marL="457200" rtl="0" algn="l">
              <a:spcBef>
                <a:spcPts val="0"/>
              </a:spcBef>
              <a:spcAft>
                <a:spcPts val="0"/>
              </a:spcAft>
              <a:buSzPts val="1800"/>
              <a:buChar char="●"/>
            </a:pPr>
            <a:r>
              <a:rPr lang="en"/>
              <a:t>Principles and guidelines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311700" y="2282750"/>
            <a:ext cx="7003200" cy="10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ACM Principles for Algorithmic Transparency and Accountability</a:t>
            </a:r>
            <a:endParaRPr sz="2800"/>
          </a:p>
        </p:txBody>
      </p:sp>
      <p:sp>
        <p:nvSpPr>
          <p:cNvPr id="332" name="Google Shape;332;p53"/>
          <p:cNvSpPr txBox="1"/>
          <p:nvPr>
            <p:ph idx="1" type="body"/>
          </p:nvPr>
        </p:nvSpPr>
        <p:spPr>
          <a:xfrm>
            <a:off x="311700" y="3180525"/>
            <a:ext cx="8520600" cy="18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Awareness - possible harm and biases</a:t>
            </a:r>
            <a:endParaRPr sz="1400"/>
          </a:p>
          <a:p>
            <a:pPr indent="-317500" lvl="0" marL="457200" rtl="0" algn="l">
              <a:spcBef>
                <a:spcPts val="0"/>
              </a:spcBef>
              <a:spcAft>
                <a:spcPts val="0"/>
              </a:spcAft>
              <a:buSzPts val="1400"/>
              <a:buAutoNum type="arabicPeriod"/>
            </a:pPr>
            <a:r>
              <a:rPr lang="en" sz="1400"/>
              <a:t>Access and redress - mechanisms to enable questioning for affected groups</a:t>
            </a:r>
            <a:endParaRPr sz="1400"/>
          </a:p>
          <a:p>
            <a:pPr indent="-317500" lvl="0" marL="457200" rtl="0" algn="l">
              <a:spcBef>
                <a:spcPts val="0"/>
              </a:spcBef>
              <a:spcAft>
                <a:spcPts val="0"/>
              </a:spcAft>
              <a:buSzPts val="1400"/>
              <a:buAutoNum type="arabicPeriod"/>
            </a:pPr>
            <a:r>
              <a:rPr lang="en" sz="1400"/>
              <a:t>Accountability - responsibility for decisions made</a:t>
            </a:r>
            <a:endParaRPr sz="1400"/>
          </a:p>
          <a:p>
            <a:pPr indent="-317500" lvl="0" marL="457200" rtl="0" algn="l">
              <a:spcBef>
                <a:spcPts val="0"/>
              </a:spcBef>
              <a:spcAft>
                <a:spcPts val="0"/>
              </a:spcAft>
              <a:buSzPts val="1400"/>
              <a:buAutoNum type="arabicPeriod"/>
            </a:pPr>
            <a:r>
              <a:rPr lang="en" sz="1400"/>
              <a:t>Explanation - especially in public policy contexts</a:t>
            </a:r>
            <a:endParaRPr sz="1400"/>
          </a:p>
          <a:p>
            <a:pPr indent="-317500" lvl="0" marL="457200" rtl="0" algn="l">
              <a:spcBef>
                <a:spcPts val="0"/>
              </a:spcBef>
              <a:spcAft>
                <a:spcPts val="0"/>
              </a:spcAft>
              <a:buSzPts val="1400"/>
              <a:buAutoNum type="arabicPeriod"/>
            </a:pPr>
            <a:r>
              <a:rPr lang="en" sz="1400"/>
              <a:t>Data provenance - how data is collected and maintained</a:t>
            </a:r>
            <a:endParaRPr sz="1400"/>
          </a:p>
          <a:p>
            <a:pPr indent="-317500" lvl="0" marL="457200" rtl="0" algn="l">
              <a:spcBef>
                <a:spcPts val="0"/>
              </a:spcBef>
              <a:spcAft>
                <a:spcPts val="0"/>
              </a:spcAft>
              <a:buSzPts val="1400"/>
              <a:buAutoNum type="arabicPeriod"/>
            </a:pPr>
            <a:r>
              <a:rPr lang="en" sz="1400"/>
              <a:t>Auditability - everything should be recorded</a:t>
            </a:r>
            <a:endParaRPr sz="1400"/>
          </a:p>
          <a:p>
            <a:pPr indent="-317500" lvl="0" marL="457200" rtl="0" algn="l">
              <a:spcBef>
                <a:spcPts val="0"/>
              </a:spcBef>
              <a:spcAft>
                <a:spcPts val="0"/>
              </a:spcAft>
              <a:buSzPts val="1400"/>
              <a:buAutoNum type="arabicPeriod"/>
            </a:pPr>
            <a:r>
              <a:rPr lang="en" sz="1400"/>
              <a:t>Validation and testing - rigorous methods + documentation</a:t>
            </a:r>
            <a:endParaRPr sz="1400"/>
          </a:p>
        </p:txBody>
      </p:sp>
      <p:pic>
        <p:nvPicPr>
          <p:cNvPr id="333" name="Google Shape;333;p53"/>
          <p:cNvPicPr preferRelativeResize="0"/>
          <p:nvPr/>
        </p:nvPicPr>
        <p:blipFill>
          <a:blip r:embed="rId3">
            <a:alphaModFix/>
          </a:blip>
          <a:stretch>
            <a:fillRect/>
          </a:stretch>
        </p:blipFill>
        <p:spPr>
          <a:xfrm>
            <a:off x="7081875" y="2379801"/>
            <a:ext cx="1933772" cy="966900"/>
          </a:xfrm>
          <a:prstGeom prst="rect">
            <a:avLst/>
          </a:prstGeom>
          <a:noFill/>
          <a:ln>
            <a:noFill/>
          </a:ln>
        </p:spPr>
      </p:pic>
      <p:sp>
        <p:nvSpPr>
          <p:cNvPr id="334" name="Google Shape;334;p53"/>
          <p:cNvSpPr txBox="1"/>
          <p:nvPr>
            <p:ph type="title"/>
          </p:nvPr>
        </p:nvSpPr>
        <p:spPr>
          <a:xfrm>
            <a:off x="311700" y="263875"/>
            <a:ext cx="80355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EU General Data Protection Regulation </a:t>
            </a:r>
            <a:endParaRPr sz="2800"/>
          </a:p>
        </p:txBody>
      </p:sp>
      <p:sp>
        <p:nvSpPr>
          <p:cNvPr id="335" name="Google Shape;335;p53"/>
          <p:cNvSpPr txBox="1"/>
          <p:nvPr>
            <p:ph idx="1" type="body"/>
          </p:nvPr>
        </p:nvSpPr>
        <p:spPr>
          <a:xfrm>
            <a:off x="311700" y="825775"/>
            <a:ext cx="85206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Recital 71 (not a binding article) - on automated processing which produces legal or other significant effects:</a:t>
            </a:r>
            <a:endParaRPr sz="1400"/>
          </a:p>
          <a:p>
            <a:pPr indent="0" lvl="0" marL="0" rtl="0" algn="l">
              <a:spcBef>
                <a:spcPts val="1600"/>
              </a:spcBef>
              <a:spcAft>
                <a:spcPts val="0"/>
              </a:spcAft>
              <a:buNone/>
            </a:pPr>
            <a:r>
              <a:rPr i="1" lang="en" sz="1300">
                <a:solidFill>
                  <a:srgbClr val="000000"/>
                </a:solidFill>
                <a:latin typeface="Arial"/>
                <a:ea typeface="Arial"/>
                <a:cs typeface="Arial"/>
                <a:sym typeface="Arial"/>
              </a:rPr>
              <a:t>In any case, such processing should be subject to suitable safeguards, which should include specific information to the data subject and the </a:t>
            </a:r>
            <a:r>
              <a:rPr b="1" i="1" lang="en" sz="1300">
                <a:solidFill>
                  <a:srgbClr val="000000"/>
                </a:solidFill>
                <a:latin typeface="Arial"/>
                <a:ea typeface="Arial"/>
                <a:cs typeface="Arial"/>
                <a:sym typeface="Arial"/>
              </a:rPr>
              <a:t>right to obtain human intervention</a:t>
            </a:r>
            <a:r>
              <a:rPr i="1" lang="en" sz="1300">
                <a:solidFill>
                  <a:srgbClr val="000000"/>
                </a:solidFill>
                <a:latin typeface="Arial"/>
                <a:ea typeface="Arial"/>
                <a:cs typeface="Arial"/>
                <a:sym typeface="Arial"/>
              </a:rPr>
              <a:t>, to </a:t>
            </a:r>
            <a:r>
              <a:rPr b="1" i="1" lang="en" sz="1300">
                <a:solidFill>
                  <a:srgbClr val="000000"/>
                </a:solidFill>
                <a:latin typeface="Arial"/>
                <a:ea typeface="Arial"/>
                <a:cs typeface="Arial"/>
                <a:sym typeface="Arial"/>
              </a:rPr>
              <a:t>express his or her point of view</a:t>
            </a:r>
            <a:r>
              <a:rPr i="1" lang="en" sz="1300">
                <a:solidFill>
                  <a:srgbClr val="000000"/>
                </a:solidFill>
                <a:latin typeface="Arial"/>
                <a:ea typeface="Arial"/>
                <a:cs typeface="Arial"/>
                <a:sym typeface="Arial"/>
              </a:rPr>
              <a:t>, to </a:t>
            </a:r>
            <a:r>
              <a:rPr b="1" i="1" lang="en" sz="1300">
                <a:solidFill>
                  <a:srgbClr val="000000"/>
                </a:solidFill>
                <a:latin typeface="Arial"/>
                <a:ea typeface="Arial"/>
                <a:cs typeface="Arial"/>
                <a:sym typeface="Arial"/>
              </a:rPr>
              <a:t>obtain an explanation</a:t>
            </a:r>
            <a:r>
              <a:rPr i="1" lang="en" sz="1300">
                <a:solidFill>
                  <a:srgbClr val="000000"/>
                </a:solidFill>
                <a:latin typeface="Arial"/>
                <a:ea typeface="Arial"/>
                <a:cs typeface="Arial"/>
                <a:sym typeface="Arial"/>
              </a:rPr>
              <a:t> of the decision reached after such assessment and to challenge the decision.</a:t>
            </a:r>
            <a:endParaRPr i="1" sz="1600"/>
          </a:p>
          <a:p>
            <a:pPr indent="0" lvl="0" marL="0" rtl="0" algn="l">
              <a:spcBef>
                <a:spcPts val="1600"/>
              </a:spcBef>
              <a:spcAft>
                <a:spcPts val="1600"/>
              </a:spcAft>
              <a:buNone/>
            </a:pPr>
            <a:r>
              <a:t/>
            </a:r>
            <a:endParaRPr sz="1400"/>
          </a:p>
        </p:txBody>
      </p:sp>
      <p:pic>
        <p:nvPicPr>
          <p:cNvPr id="336" name="Google Shape;336;p53"/>
          <p:cNvPicPr preferRelativeResize="0"/>
          <p:nvPr/>
        </p:nvPicPr>
        <p:blipFill>
          <a:blip r:embed="rId4">
            <a:alphaModFix/>
          </a:blip>
          <a:stretch>
            <a:fillRect/>
          </a:stretch>
        </p:blipFill>
        <p:spPr>
          <a:xfrm>
            <a:off x="7314900" y="176988"/>
            <a:ext cx="1313700" cy="735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342" name="Google Shape;342;p54"/>
          <p:cNvSpPr txBox="1"/>
          <p:nvPr/>
        </p:nvSpPr>
        <p:spPr>
          <a:xfrm>
            <a:off x="7020650" y="4112100"/>
            <a:ext cx="14850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Albert</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Crash</a:t>
            </a:r>
            <a:endParaRPr/>
          </a:p>
        </p:txBody>
      </p:sp>
      <p:sp>
        <p:nvSpPr>
          <p:cNvPr id="348" name="Google Shape;34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Uber’s self-driving vehicle hit and killed a woman in Arizona on 18 March</a:t>
            </a:r>
            <a:endParaRPr sz="1300">
              <a:solidFill>
                <a:srgbClr val="595959"/>
              </a:solidFill>
            </a:endParaRPr>
          </a:p>
          <a:p>
            <a:pPr indent="0" lvl="0" marL="0" rtl="0" algn="l">
              <a:spcBef>
                <a:spcPts val="1600"/>
              </a:spcBef>
              <a:spcAft>
                <a:spcPts val="0"/>
              </a:spcAft>
              <a:buNone/>
            </a:pPr>
            <a:r>
              <a:rPr lang="en" sz="1300">
                <a:solidFill>
                  <a:srgbClr val="595959"/>
                </a:solidFill>
              </a:rPr>
              <a:t>First time an autonomous vehicle has killed a pedestrian</a:t>
            </a:r>
            <a:endParaRPr sz="1300">
              <a:solidFill>
                <a:srgbClr val="595959"/>
              </a:solidFill>
            </a:endParaRPr>
          </a:p>
          <a:p>
            <a:pPr indent="0" lvl="0" marL="0" rtl="0" algn="l">
              <a:spcBef>
                <a:spcPts val="1600"/>
              </a:spcBef>
              <a:spcAft>
                <a:spcPts val="0"/>
              </a:spcAft>
              <a:buNone/>
            </a:pPr>
            <a:r>
              <a:t/>
            </a:r>
            <a:endParaRPr sz="1300">
              <a:solidFill>
                <a:srgbClr val="595959"/>
              </a:solidFill>
            </a:endParaRPr>
          </a:p>
          <a:p>
            <a:pPr indent="0" lvl="0" marL="0" rtl="0" algn="l">
              <a:spcBef>
                <a:spcPts val="1600"/>
              </a:spcBef>
              <a:spcAft>
                <a:spcPts val="1600"/>
              </a:spcAft>
              <a:buNone/>
            </a:pPr>
            <a:r>
              <a:t/>
            </a:r>
            <a:endParaRPr/>
          </a:p>
        </p:txBody>
      </p:sp>
      <p:pic>
        <p:nvPicPr>
          <p:cNvPr id="349" name="Google Shape;349;p55"/>
          <p:cNvPicPr preferRelativeResize="0"/>
          <p:nvPr/>
        </p:nvPicPr>
        <p:blipFill>
          <a:blip r:embed="rId3">
            <a:alphaModFix/>
          </a:blip>
          <a:stretch>
            <a:fillRect/>
          </a:stretch>
        </p:blipFill>
        <p:spPr>
          <a:xfrm>
            <a:off x="906803" y="2118336"/>
            <a:ext cx="1954943" cy="2110986"/>
          </a:xfrm>
          <a:prstGeom prst="rect">
            <a:avLst/>
          </a:prstGeom>
          <a:noFill/>
          <a:ln>
            <a:noFill/>
          </a:ln>
        </p:spPr>
      </p:pic>
      <p:pic>
        <p:nvPicPr>
          <p:cNvPr id="350" name="Google Shape;350;p55"/>
          <p:cNvPicPr preferRelativeResize="0"/>
          <p:nvPr/>
        </p:nvPicPr>
        <p:blipFill>
          <a:blip r:embed="rId4">
            <a:alphaModFix/>
          </a:blip>
          <a:stretch>
            <a:fillRect/>
          </a:stretch>
        </p:blipFill>
        <p:spPr>
          <a:xfrm>
            <a:off x="3061939" y="2118325"/>
            <a:ext cx="2746878" cy="2110985"/>
          </a:xfrm>
          <a:prstGeom prst="rect">
            <a:avLst/>
          </a:prstGeom>
          <a:noFill/>
          <a:ln>
            <a:noFill/>
          </a:ln>
        </p:spPr>
      </p:pic>
      <p:pic>
        <p:nvPicPr>
          <p:cNvPr id="351" name="Google Shape;351;p55"/>
          <p:cNvPicPr preferRelativeResize="0"/>
          <p:nvPr/>
        </p:nvPicPr>
        <p:blipFill>
          <a:blip r:embed="rId5">
            <a:alphaModFix/>
          </a:blip>
          <a:stretch>
            <a:fillRect/>
          </a:stretch>
        </p:blipFill>
        <p:spPr>
          <a:xfrm>
            <a:off x="5969096" y="2118341"/>
            <a:ext cx="2268109" cy="2110985"/>
          </a:xfrm>
          <a:prstGeom prst="rect">
            <a:avLst/>
          </a:prstGeom>
          <a:noFill/>
          <a:ln>
            <a:noFill/>
          </a:ln>
        </p:spPr>
      </p:pic>
      <p:sp>
        <p:nvSpPr>
          <p:cNvPr id="352" name="Google Shape;352;p55"/>
          <p:cNvSpPr/>
          <p:nvPr/>
        </p:nvSpPr>
        <p:spPr>
          <a:xfrm>
            <a:off x="5414642" y="2503880"/>
            <a:ext cx="394200" cy="168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descr="Police released dash-cam video of the immediate moments before a self-driving Uber vehicle crashed and killed a woman in Tempe, Arizona." id="357" name="Google Shape;357;p56" title="Uber self-driving car dash camera video released in deadly crash">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363" name="Google Shape;36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Illegal crossing at a four-lane urban road</a:t>
            </a:r>
            <a:endParaRPr/>
          </a:p>
          <a:p>
            <a:pPr indent="0" lvl="0" marL="0" rtl="0" algn="l">
              <a:spcBef>
                <a:spcPts val="1600"/>
              </a:spcBef>
              <a:spcAft>
                <a:spcPts val="0"/>
              </a:spcAft>
              <a:buNone/>
            </a:pPr>
            <a:r>
              <a:rPr lang="en"/>
              <a:t>First detected 6 seconds before collision</a:t>
            </a:r>
            <a:endParaRPr/>
          </a:p>
          <a:p>
            <a:pPr indent="0" lvl="0" marL="0" rtl="0" algn="l">
              <a:spcBef>
                <a:spcPts val="1600"/>
              </a:spcBef>
              <a:spcAft>
                <a:spcPts val="0"/>
              </a:spcAft>
              <a:buNone/>
            </a:pPr>
            <a:r>
              <a:rPr lang="en"/>
              <a:t>False positives raised</a:t>
            </a:r>
            <a:endParaRPr/>
          </a:p>
          <a:p>
            <a:pPr indent="0" lvl="0" marL="0" rtl="0" algn="l">
              <a:spcBef>
                <a:spcPts val="1600"/>
              </a:spcBef>
              <a:spcAft>
                <a:spcPts val="0"/>
              </a:spcAft>
              <a:buNone/>
            </a:pPr>
            <a:r>
              <a:rPr lang="en"/>
              <a:t>Emergency braking deemed necessary at 1.3 seconds before collision</a:t>
            </a:r>
            <a:endParaRPr/>
          </a:p>
          <a:p>
            <a:pPr indent="0" lvl="0" marL="0" rtl="0" algn="l">
              <a:spcBef>
                <a:spcPts val="1600"/>
              </a:spcBef>
              <a:spcAft>
                <a:spcPts val="0"/>
              </a:spcAft>
              <a:buNone/>
            </a:pPr>
            <a:r>
              <a:rPr lang="en"/>
              <a:t>Uber disabled built-in emergency braking system</a:t>
            </a:r>
            <a:endParaRPr/>
          </a:p>
          <a:p>
            <a:pPr indent="0" lvl="0" marL="0" rtl="0" algn="l">
              <a:spcBef>
                <a:spcPts val="1600"/>
              </a:spcBef>
              <a:spcAft>
                <a:spcPts val="1600"/>
              </a:spcAft>
              <a:buNone/>
            </a:pPr>
            <a:r>
              <a:rPr lang="en"/>
              <a:t>Driver was streaming The Voice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58"/>
          <p:cNvPicPr preferRelativeResize="0"/>
          <p:nvPr/>
        </p:nvPicPr>
        <p:blipFill>
          <a:blip r:embed="rId3">
            <a:alphaModFix/>
          </a:blip>
          <a:stretch>
            <a:fillRect/>
          </a:stretch>
        </p:blipFill>
        <p:spPr>
          <a:xfrm>
            <a:off x="1038225" y="0"/>
            <a:ext cx="7067550" cy="5143500"/>
          </a:xfrm>
          <a:prstGeom prst="rect">
            <a:avLst/>
          </a:prstGeom>
          <a:noFill/>
          <a:ln>
            <a:noFill/>
          </a:ln>
        </p:spPr>
      </p:pic>
      <p:sp>
        <p:nvSpPr>
          <p:cNvPr id="369" name="Google Shape;369;p58"/>
          <p:cNvSpPr/>
          <p:nvPr/>
        </p:nvSpPr>
        <p:spPr>
          <a:xfrm>
            <a:off x="1071050" y="526900"/>
            <a:ext cx="2574900" cy="756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59" title="lidar.mp4">
            <a:hlinkClick r:id="rId3"/>
          </p:cNvPr>
          <p:cNvPicPr preferRelativeResize="0"/>
          <p:nvPr/>
        </p:nvPicPr>
        <p:blipFill>
          <a:blip r:embed="rId4">
            <a:alphaModFix/>
          </a:blip>
          <a:stretch>
            <a:fillRect/>
          </a:stretch>
        </p:blipFill>
        <p:spPr>
          <a:xfrm>
            <a:off x="1409900" y="0"/>
            <a:ext cx="6858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311700" y="22587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Who’s to blame?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Who’s to blame?</a:t>
            </a:r>
            <a:endParaRPr/>
          </a:p>
        </p:txBody>
      </p:sp>
      <p:sp>
        <p:nvSpPr>
          <p:cNvPr id="385" name="Google Shape;38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Pedestrian - crossing the road illegally</a:t>
            </a:r>
            <a:endParaRPr/>
          </a:p>
          <a:p>
            <a:pPr indent="0" lvl="0" marL="0" rtl="0" algn="l">
              <a:spcBef>
                <a:spcPts val="1600"/>
              </a:spcBef>
              <a:spcAft>
                <a:spcPts val="0"/>
              </a:spcAft>
              <a:buNone/>
            </a:pPr>
            <a:r>
              <a:rPr lang="en"/>
              <a:t>Driver - not paying attention</a:t>
            </a:r>
            <a:endParaRPr/>
          </a:p>
          <a:p>
            <a:pPr indent="0" lvl="0" marL="0" rtl="0" algn="l">
              <a:spcBef>
                <a:spcPts val="1600"/>
              </a:spcBef>
              <a:spcAft>
                <a:spcPts val="0"/>
              </a:spcAft>
              <a:buNone/>
            </a:pPr>
            <a:r>
              <a:rPr lang="en"/>
              <a:t>Algorithm designer - not covering this edge case</a:t>
            </a:r>
            <a:endParaRPr/>
          </a:p>
          <a:p>
            <a:pPr indent="0" lvl="0" marL="0" rtl="0" algn="l">
              <a:spcBef>
                <a:spcPts val="1600"/>
              </a:spcBef>
              <a:spcAft>
                <a:spcPts val="1600"/>
              </a:spcAft>
              <a:buNone/>
            </a:pPr>
            <a:r>
              <a:rPr lang="en"/>
              <a:t>Uber - deactivating emergency brake and relying on human only</a:t>
            </a:r>
            <a:endParaRPr/>
          </a:p>
        </p:txBody>
      </p:sp>
      <p:sp>
        <p:nvSpPr>
          <p:cNvPr id="386" name="Google Shape;386;p61"/>
          <p:cNvSpPr txBox="1"/>
          <p:nvPr/>
        </p:nvSpPr>
        <p:spPr>
          <a:xfrm>
            <a:off x="6968475" y="781825"/>
            <a:ext cx="1863900" cy="3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500"/>
              <a:t>?</a:t>
            </a:r>
            <a:endParaRPr sz="19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288425" y="152400"/>
            <a:ext cx="8567150"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Pedestrian</a:t>
            </a:r>
            <a:endParaRPr/>
          </a:p>
        </p:txBody>
      </p:sp>
      <p:sp>
        <p:nvSpPr>
          <p:cNvPr id="392" name="Google Shape;392;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Mill</a:t>
            </a:r>
            <a:endParaRPr/>
          </a:p>
          <a:p>
            <a:pPr indent="0" lvl="0" marL="0" rtl="0" algn="l">
              <a:spcBef>
                <a:spcPts val="1600"/>
              </a:spcBef>
              <a:spcAft>
                <a:spcPts val="1600"/>
              </a:spcAft>
              <a:buNone/>
            </a:pPr>
            <a:r>
              <a:rPr lang="en"/>
              <a:t>Wrong, Illegally crossing the road puts others at danger</a:t>
            </a:r>
            <a:endParaRPr/>
          </a:p>
        </p:txBody>
      </p:sp>
      <p:sp>
        <p:nvSpPr>
          <p:cNvPr id="393" name="Google Shape;393;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Kant</a:t>
            </a:r>
            <a:endParaRPr/>
          </a:p>
          <a:p>
            <a:pPr indent="0" lvl="0" marL="0" rtl="0" algn="l">
              <a:spcBef>
                <a:spcPts val="1600"/>
              </a:spcBef>
              <a:spcAft>
                <a:spcPts val="1600"/>
              </a:spcAft>
              <a:buNone/>
            </a:pPr>
            <a:r>
              <a:rPr lang="en"/>
              <a:t>Not wrong, did not intend to hurt others by crossing the road</a:t>
            </a:r>
            <a:endParaRPr/>
          </a:p>
        </p:txBody>
      </p:sp>
      <p:pic>
        <p:nvPicPr>
          <p:cNvPr id="394" name="Google Shape;394;p62"/>
          <p:cNvPicPr preferRelativeResize="0"/>
          <p:nvPr/>
        </p:nvPicPr>
        <p:blipFill>
          <a:blip r:embed="rId3">
            <a:alphaModFix/>
          </a:blip>
          <a:stretch>
            <a:fillRect/>
          </a:stretch>
        </p:blipFill>
        <p:spPr>
          <a:xfrm>
            <a:off x="2956867" y="2539000"/>
            <a:ext cx="3230275" cy="1983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Driver</a:t>
            </a:r>
            <a:endParaRPr/>
          </a:p>
        </p:txBody>
      </p:sp>
      <p:sp>
        <p:nvSpPr>
          <p:cNvPr id="400" name="Google Shape;400;p6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Mill</a:t>
            </a:r>
            <a:endParaRPr/>
          </a:p>
          <a:p>
            <a:pPr indent="0" lvl="0" marL="0" rtl="0" algn="l">
              <a:spcBef>
                <a:spcPts val="1600"/>
              </a:spcBef>
              <a:spcAft>
                <a:spcPts val="1600"/>
              </a:spcAft>
              <a:buNone/>
            </a:pPr>
            <a:r>
              <a:rPr lang="en"/>
              <a:t>Wrong, risk accidents and bring harm to others</a:t>
            </a:r>
            <a:endParaRPr/>
          </a:p>
        </p:txBody>
      </p:sp>
      <p:sp>
        <p:nvSpPr>
          <p:cNvPr id="401" name="Google Shape;401;p6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Kant</a:t>
            </a:r>
            <a:endParaRPr/>
          </a:p>
          <a:p>
            <a:pPr indent="0" lvl="0" marL="0" rtl="0" algn="l">
              <a:spcBef>
                <a:spcPts val="1600"/>
              </a:spcBef>
              <a:spcAft>
                <a:spcPts val="1600"/>
              </a:spcAft>
              <a:buNone/>
            </a:pPr>
            <a:r>
              <a:rPr lang="en"/>
              <a:t>Wrong, breaching duty</a:t>
            </a:r>
            <a:endParaRPr/>
          </a:p>
        </p:txBody>
      </p:sp>
      <p:pic>
        <p:nvPicPr>
          <p:cNvPr id="402" name="Google Shape;402;p63"/>
          <p:cNvPicPr preferRelativeResize="0"/>
          <p:nvPr/>
        </p:nvPicPr>
        <p:blipFill>
          <a:blip r:embed="rId3">
            <a:alphaModFix/>
          </a:blip>
          <a:stretch>
            <a:fillRect/>
          </a:stretch>
        </p:blipFill>
        <p:spPr>
          <a:xfrm>
            <a:off x="3180038" y="2625550"/>
            <a:ext cx="2783925" cy="167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Designer</a:t>
            </a:r>
            <a:endParaRPr/>
          </a:p>
        </p:txBody>
      </p:sp>
      <p:sp>
        <p:nvSpPr>
          <p:cNvPr id="408" name="Google Shape;408;p6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Mill</a:t>
            </a:r>
            <a:endParaRPr/>
          </a:p>
          <a:p>
            <a:pPr indent="0" lvl="0" marL="0" rtl="0" algn="l">
              <a:spcBef>
                <a:spcPts val="1600"/>
              </a:spcBef>
              <a:spcAft>
                <a:spcPts val="1600"/>
              </a:spcAft>
              <a:buNone/>
            </a:pPr>
            <a:r>
              <a:rPr lang="en"/>
              <a:t>Wrong, algorithm raised a lot of false positives</a:t>
            </a:r>
            <a:endParaRPr/>
          </a:p>
        </p:txBody>
      </p:sp>
      <p:sp>
        <p:nvSpPr>
          <p:cNvPr id="409" name="Google Shape;409;p6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Kant</a:t>
            </a:r>
            <a:endParaRPr/>
          </a:p>
          <a:p>
            <a:pPr indent="0" lvl="0" marL="0" rtl="0" algn="l">
              <a:spcBef>
                <a:spcPts val="1600"/>
              </a:spcBef>
              <a:spcAft>
                <a:spcPts val="1600"/>
              </a:spcAft>
              <a:buNone/>
            </a:pPr>
            <a:r>
              <a:rPr lang="en"/>
              <a:t>Not wrong, never intended to have the algorithm kill someone</a:t>
            </a:r>
            <a:endParaRPr/>
          </a:p>
        </p:txBody>
      </p:sp>
      <p:pic>
        <p:nvPicPr>
          <p:cNvPr id="410" name="Google Shape;410;p64"/>
          <p:cNvPicPr preferRelativeResize="0"/>
          <p:nvPr/>
        </p:nvPicPr>
        <p:blipFill>
          <a:blip r:embed="rId3">
            <a:alphaModFix/>
          </a:blip>
          <a:stretch>
            <a:fillRect/>
          </a:stretch>
        </p:blipFill>
        <p:spPr>
          <a:xfrm>
            <a:off x="3154962" y="2571749"/>
            <a:ext cx="2834074" cy="2128150"/>
          </a:xfrm>
          <a:prstGeom prst="rect">
            <a:avLst/>
          </a:prstGeom>
          <a:noFill/>
          <a:ln>
            <a:noFill/>
          </a:ln>
        </p:spPr>
      </p:pic>
      <p:sp>
        <p:nvSpPr>
          <p:cNvPr id="411" name="Google Shape;411;p64"/>
          <p:cNvSpPr/>
          <p:nvPr/>
        </p:nvSpPr>
        <p:spPr>
          <a:xfrm>
            <a:off x="4515550" y="2682775"/>
            <a:ext cx="1241700" cy="47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4"/>
          <p:cNvSpPr/>
          <p:nvPr/>
        </p:nvSpPr>
        <p:spPr>
          <a:xfrm>
            <a:off x="2748850" y="3432825"/>
            <a:ext cx="1241700" cy="47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4"/>
          <p:cNvSpPr/>
          <p:nvPr/>
        </p:nvSpPr>
        <p:spPr>
          <a:xfrm>
            <a:off x="3688789" y="3531437"/>
            <a:ext cx="548100" cy="20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a:t>
            </a:r>
            <a:endParaRPr/>
          </a:p>
        </p:txBody>
      </p:sp>
      <p:sp>
        <p:nvSpPr>
          <p:cNvPr id="419" name="Google Shape;419;p6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Mill</a:t>
            </a:r>
            <a:endParaRPr/>
          </a:p>
          <a:p>
            <a:pPr indent="0" lvl="0" marL="0" rtl="0" algn="l">
              <a:spcBef>
                <a:spcPts val="1600"/>
              </a:spcBef>
              <a:spcAft>
                <a:spcPts val="1600"/>
              </a:spcAft>
              <a:buNone/>
            </a:pPr>
            <a:r>
              <a:rPr lang="en"/>
              <a:t>Wrong, removing emergency braking led to car failing to slow down in case of real emergency</a:t>
            </a:r>
            <a:endParaRPr/>
          </a:p>
        </p:txBody>
      </p:sp>
      <p:sp>
        <p:nvSpPr>
          <p:cNvPr id="420" name="Google Shape;420;p6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Kant</a:t>
            </a:r>
            <a:endParaRPr/>
          </a:p>
          <a:p>
            <a:pPr indent="0" lvl="0" marL="0" rtl="0" algn="l">
              <a:spcBef>
                <a:spcPts val="1600"/>
              </a:spcBef>
              <a:spcAft>
                <a:spcPts val="1600"/>
              </a:spcAft>
              <a:buNone/>
            </a:pPr>
            <a:r>
              <a:rPr lang="en"/>
              <a:t>Not wrong, rather than having erratic results, it’s better to have human interference as last defense</a:t>
            </a:r>
            <a:endParaRPr/>
          </a:p>
        </p:txBody>
      </p:sp>
      <p:pic>
        <p:nvPicPr>
          <p:cNvPr id="421" name="Google Shape;421;p65"/>
          <p:cNvPicPr preferRelativeResize="0"/>
          <p:nvPr/>
        </p:nvPicPr>
        <p:blipFill>
          <a:blip r:embed="rId3">
            <a:alphaModFix/>
          </a:blip>
          <a:stretch>
            <a:fillRect/>
          </a:stretch>
        </p:blipFill>
        <p:spPr>
          <a:xfrm>
            <a:off x="3220207" y="2854615"/>
            <a:ext cx="2703575" cy="1475636"/>
          </a:xfrm>
          <a:prstGeom prst="rect">
            <a:avLst/>
          </a:prstGeom>
          <a:noFill/>
          <a:ln>
            <a:noFill/>
          </a:ln>
        </p:spPr>
      </p:pic>
      <p:sp>
        <p:nvSpPr>
          <p:cNvPr id="422" name="Google Shape;422;p65"/>
          <p:cNvSpPr/>
          <p:nvPr/>
        </p:nvSpPr>
        <p:spPr>
          <a:xfrm>
            <a:off x="4103850" y="4190175"/>
            <a:ext cx="942900" cy="1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Worth noting</a:t>
            </a:r>
            <a:endParaRPr/>
          </a:p>
        </p:txBody>
      </p:sp>
      <p:sp>
        <p:nvSpPr>
          <p:cNvPr id="428" name="Google Shape;42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I / II error</a:t>
            </a:r>
            <a:endParaRPr/>
          </a:p>
          <a:p>
            <a:pPr indent="0" lvl="0" marL="0" rtl="0" algn="l">
              <a:spcBef>
                <a:spcPts val="1600"/>
              </a:spcBef>
              <a:spcAft>
                <a:spcPts val="0"/>
              </a:spcAft>
              <a:buNone/>
            </a:pPr>
            <a:r>
              <a:rPr lang="en"/>
              <a:t>Stopping because it detects ‘potentially dangerous’ object when object is not dangerous?</a:t>
            </a:r>
            <a:endParaRPr/>
          </a:p>
          <a:p>
            <a:pPr indent="0" lvl="0" marL="0" rtl="0" algn="l">
              <a:spcBef>
                <a:spcPts val="1600"/>
              </a:spcBef>
              <a:spcAft>
                <a:spcPts val="0"/>
              </a:spcAft>
              <a:buNone/>
            </a:pPr>
            <a:r>
              <a:rPr lang="en"/>
              <a:t>Not stopping when it detects ‘potentially dangerous’ object?</a:t>
            </a:r>
            <a:endParaRPr/>
          </a:p>
          <a:p>
            <a:pPr indent="0" lvl="0" marL="0" rtl="0" algn="l">
              <a:spcBef>
                <a:spcPts val="1600"/>
              </a:spcBef>
              <a:spcAft>
                <a:spcPts val="1600"/>
              </a:spcAft>
              <a:buNone/>
            </a:pPr>
            <a:r>
              <a:rPr lang="en"/>
              <a:t>Decreasing error rate on one will lead to increased error rate on the other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7"/>
          <p:cNvSpPr txBox="1"/>
          <p:nvPr>
            <p:ph type="title"/>
          </p:nvPr>
        </p:nvSpPr>
        <p:spPr>
          <a:xfrm>
            <a:off x="311700" y="22587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Who’s to blame?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Did you know?</a:t>
            </a:r>
            <a:endParaRPr/>
          </a:p>
        </p:txBody>
      </p:sp>
      <p:pic>
        <p:nvPicPr>
          <p:cNvPr id="439" name="Google Shape;439;p68"/>
          <p:cNvPicPr preferRelativeResize="0"/>
          <p:nvPr/>
        </p:nvPicPr>
        <p:blipFill>
          <a:blip r:embed="rId3">
            <a:alphaModFix/>
          </a:blip>
          <a:stretch>
            <a:fillRect/>
          </a:stretch>
        </p:blipFill>
        <p:spPr>
          <a:xfrm>
            <a:off x="912575" y="1800925"/>
            <a:ext cx="7318851" cy="1159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69"/>
          <p:cNvPicPr preferRelativeResize="0"/>
          <p:nvPr/>
        </p:nvPicPr>
        <p:blipFill>
          <a:blip r:embed="rId3">
            <a:alphaModFix/>
          </a:blip>
          <a:stretch>
            <a:fillRect/>
          </a:stretch>
        </p:blipFill>
        <p:spPr>
          <a:xfrm>
            <a:off x="351925" y="1968125"/>
            <a:ext cx="4033625" cy="871450"/>
          </a:xfrm>
          <a:prstGeom prst="rect">
            <a:avLst/>
          </a:prstGeom>
          <a:noFill/>
          <a:ln>
            <a:noFill/>
          </a:ln>
        </p:spPr>
      </p:pic>
      <p:pic>
        <p:nvPicPr>
          <p:cNvPr id="445" name="Google Shape;445;p69"/>
          <p:cNvPicPr preferRelativeResize="0"/>
          <p:nvPr/>
        </p:nvPicPr>
        <p:blipFill>
          <a:blip r:embed="rId4">
            <a:alphaModFix/>
          </a:blip>
          <a:stretch>
            <a:fillRect/>
          </a:stretch>
        </p:blipFill>
        <p:spPr>
          <a:xfrm>
            <a:off x="351925" y="2916750"/>
            <a:ext cx="4033626" cy="931327"/>
          </a:xfrm>
          <a:prstGeom prst="rect">
            <a:avLst/>
          </a:prstGeom>
          <a:noFill/>
          <a:ln>
            <a:noFill/>
          </a:ln>
        </p:spPr>
      </p:pic>
      <p:pic>
        <p:nvPicPr>
          <p:cNvPr id="446" name="Google Shape;446;p69"/>
          <p:cNvPicPr preferRelativeResize="0"/>
          <p:nvPr/>
        </p:nvPicPr>
        <p:blipFill>
          <a:blip r:embed="rId5">
            <a:alphaModFix/>
          </a:blip>
          <a:stretch>
            <a:fillRect/>
          </a:stretch>
        </p:blipFill>
        <p:spPr>
          <a:xfrm>
            <a:off x="4685050" y="2405120"/>
            <a:ext cx="4033626" cy="9138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52" name="Google Shape;45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Bias or Fair against the user?</a:t>
            </a:r>
            <a:endParaRPr/>
          </a:p>
          <a:p>
            <a:pPr indent="-342900" lvl="0" marL="457200" rtl="0" algn="l">
              <a:spcBef>
                <a:spcPts val="0"/>
              </a:spcBef>
              <a:spcAft>
                <a:spcPts val="0"/>
              </a:spcAft>
              <a:buSzPts val="1800"/>
              <a:buChar char="●"/>
            </a:pPr>
            <a:r>
              <a:rPr lang="en"/>
              <a:t>Correctness and efficiency are metrics to measure ethic accountability? </a:t>
            </a:r>
            <a:endParaRPr/>
          </a:p>
          <a:p>
            <a:pPr indent="-342900" lvl="0" marL="457200" rtl="0" algn="l">
              <a:spcBef>
                <a:spcPts val="0"/>
              </a:spcBef>
              <a:spcAft>
                <a:spcPts val="0"/>
              </a:spcAft>
              <a:buSzPts val="1800"/>
              <a:buChar char="●"/>
            </a:pPr>
            <a:r>
              <a:rPr lang="en"/>
              <a:t>Who is really accountable?</a:t>
            </a:r>
            <a:endParaRPr/>
          </a:p>
          <a:p>
            <a:pPr indent="-342900" lvl="0" marL="457200" rtl="0" algn="l">
              <a:spcBef>
                <a:spcPts val="0"/>
              </a:spcBef>
              <a:spcAft>
                <a:spcPts val="0"/>
              </a:spcAft>
              <a:buSzPts val="1800"/>
              <a:buChar char="●"/>
            </a:pPr>
            <a:r>
              <a:rPr lang="en"/>
              <a:t>Possible ways to prevent damages</a:t>
            </a:r>
            <a:endParaRPr/>
          </a:p>
          <a:p>
            <a:pPr indent="0" lvl="0" marL="45720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58" name="Google Shape;458;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Where do you stand?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883375" y="39350"/>
            <a:ext cx="475630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0" y="10007"/>
            <a:ext cx="9143999" cy="51234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